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6.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 d="100"/>
          <a:sy n="10" d="100"/>
        </p:scale>
        <p:origin x="30"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Revenue by Region</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areaChart>
        <c:grouping val="stacked"/>
        <c:varyColors val="0"/>
        <c:ser>
          <c:idx val="0"/>
          <c:order val="0"/>
          <c:tx>
            <c:v>APAC</c:v>
          </c:tx>
          <c:spPr>
            <a:solidFill>
              <a:srgbClr val="009688"/>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132083.04</c:v>
              </c:pt>
              <c:pt idx="1">
                <c:v>156076.01</c:v>
              </c:pt>
              <c:pt idx="2">
                <c:v>152139.56</c:v>
              </c:pt>
              <c:pt idx="3">
                <c:v>148092.56</c:v>
              </c:pt>
              <c:pt idx="4">
                <c:v>164233.69</c:v>
              </c:pt>
              <c:pt idx="5">
                <c:v>167220.59</c:v>
              </c:pt>
              <c:pt idx="6">
                <c:v>142374.16</c:v>
              </c:pt>
              <c:pt idx="7">
                <c:v>170775.77</c:v>
              </c:pt>
              <c:pt idx="8">
                <c:v>157807.57999999999</c:v>
              </c:pt>
              <c:pt idx="9">
                <c:v>162394.21</c:v>
              </c:pt>
              <c:pt idx="10">
                <c:v>162583.94</c:v>
              </c:pt>
              <c:pt idx="11">
                <c:v>168709.28</c:v>
              </c:pt>
              <c:pt idx="12">
                <c:v>173078</c:v>
              </c:pt>
              <c:pt idx="13">
                <c:v>175255.57</c:v>
              </c:pt>
              <c:pt idx="14">
                <c:v>177670.75</c:v>
              </c:pt>
              <c:pt idx="15">
                <c:v>181630.9</c:v>
              </c:pt>
              <c:pt idx="16">
                <c:v>194167.16</c:v>
              </c:pt>
              <c:pt idx="17">
                <c:v>214167</c:v>
              </c:pt>
              <c:pt idx="18">
                <c:v>164350.60999999999</c:v>
              </c:pt>
              <c:pt idx="19">
                <c:v>181981.08</c:v>
              </c:pt>
              <c:pt idx="20">
                <c:v>202403.77</c:v>
              </c:pt>
              <c:pt idx="21">
                <c:v>193919.26</c:v>
              </c:pt>
              <c:pt idx="22">
                <c:v>199950.67</c:v>
              </c:pt>
              <c:pt idx="23">
                <c:v>200348.95</c:v>
              </c:pt>
              <c:pt idx="24">
                <c:v>175093.88</c:v>
              </c:pt>
              <c:pt idx="25">
                <c:v>207600.57</c:v>
              </c:pt>
              <c:pt idx="26">
                <c:v>200599.44</c:v>
              </c:pt>
              <c:pt idx="27">
                <c:v>219371.05</c:v>
              </c:pt>
              <c:pt idx="28">
                <c:v>216868.43</c:v>
              </c:pt>
              <c:pt idx="29">
                <c:v>239321.27</c:v>
              </c:pt>
              <c:pt idx="30">
                <c:v>196241.36</c:v>
              </c:pt>
              <c:pt idx="31">
                <c:v>202001.55</c:v>
              </c:pt>
              <c:pt idx="32">
                <c:v>235306.05</c:v>
              </c:pt>
              <c:pt idx="33">
                <c:v>213677.15</c:v>
              </c:pt>
              <c:pt idx="34">
                <c:v>219522.19</c:v>
              </c:pt>
              <c:pt idx="35">
                <c:v>236739.8</c:v>
              </c:pt>
            </c:numLit>
          </c:val>
          <c:extLst>
            <c:ext xmlns:c16="http://schemas.microsoft.com/office/drawing/2014/chart" uri="{C3380CC4-5D6E-409C-BE32-E72D297353CC}">
              <c16:uniqueId val="{00000002-2DFD-4238-BB3B-1813555CB026}"/>
            </c:ext>
          </c:extLst>
        </c:ser>
        <c:ser>
          <c:idx val="1"/>
          <c:order val="1"/>
          <c:tx>
            <c:v>EMEA</c:v>
          </c:tx>
          <c:spPr>
            <a:solidFill>
              <a:srgbClr val="2E6FA6"/>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249701.07</c:v>
              </c:pt>
              <c:pt idx="1">
                <c:v>272555.31</c:v>
              </c:pt>
              <c:pt idx="2">
                <c:v>283332.05</c:v>
              </c:pt>
              <c:pt idx="3">
                <c:v>268973.95</c:v>
              </c:pt>
              <c:pt idx="4">
                <c:v>263084.43</c:v>
              </c:pt>
              <c:pt idx="5">
                <c:v>314642.59000000003</c:v>
              </c:pt>
              <c:pt idx="6">
                <c:v>245009.38</c:v>
              </c:pt>
              <c:pt idx="7">
                <c:v>275761.33</c:v>
              </c:pt>
              <c:pt idx="8">
                <c:v>302079.82</c:v>
              </c:pt>
              <c:pt idx="9">
                <c:v>281632.38</c:v>
              </c:pt>
              <c:pt idx="10">
                <c:v>299237.09000000003</c:v>
              </c:pt>
              <c:pt idx="11">
                <c:v>310196.28000000003</c:v>
              </c:pt>
              <c:pt idx="12">
                <c:v>279078.09000000003</c:v>
              </c:pt>
              <c:pt idx="13">
                <c:v>309296.09000000003</c:v>
              </c:pt>
              <c:pt idx="14">
                <c:v>293196.78000000003</c:v>
              </c:pt>
              <c:pt idx="15">
                <c:v>298328.53000000003</c:v>
              </c:pt>
              <c:pt idx="16">
                <c:v>332160.31</c:v>
              </c:pt>
              <c:pt idx="17">
                <c:v>346077.62</c:v>
              </c:pt>
              <c:pt idx="18">
                <c:v>301411.23</c:v>
              </c:pt>
              <c:pt idx="19">
                <c:v>346948.58</c:v>
              </c:pt>
              <c:pt idx="20">
                <c:v>314515.74</c:v>
              </c:pt>
              <c:pt idx="21">
                <c:v>334480.26</c:v>
              </c:pt>
              <c:pt idx="22">
                <c:v>349558.06</c:v>
              </c:pt>
              <c:pt idx="23">
                <c:v>350602.2</c:v>
              </c:pt>
              <c:pt idx="24">
                <c:v>345213.48</c:v>
              </c:pt>
              <c:pt idx="25">
                <c:v>353365.42</c:v>
              </c:pt>
              <c:pt idx="26">
                <c:v>350516.11</c:v>
              </c:pt>
              <c:pt idx="27">
                <c:v>354949.71</c:v>
              </c:pt>
              <c:pt idx="28">
                <c:v>355586.01</c:v>
              </c:pt>
              <c:pt idx="29">
                <c:v>424278.71</c:v>
              </c:pt>
              <c:pt idx="30">
                <c:v>366561.12</c:v>
              </c:pt>
              <c:pt idx="31">
                <c:v>373004.51</c:v>
              </c:pt>
              <c:pt idx="32">
                <c:v>354520.38</c:v>
              </c:pt>
              <c:pt idx="33">
                <c:v>388689.63</c:v>
              </c:pt>
              <c:pt idx="34">
                <c:v>397041.03</c:v>
              </c:pt>
              <c:pt idx="35">
                <c:v>417802.99</c:v>
              </c:pt>
            </c:numLit>
          </c:val>
          <c:extLst>
            <c:ext xmlns:c16="http://schemas.microsoft.com/office/drawing/2014/chart" uri="{C3380CC4-5D6E-409C-BE32-E72D297353CC}">
              <c16:uniqueId val="{00000003-2DFD-4238-BB3B-1813555CB026}"/>
            </c:ext>
          </c:extLst>
        </c:ser>
        <c:ser>
          <c:idx val="2"/>
          <c:order val="2"/>
          <c:tx>
            <c:v>LATAM</c:v>
          </c:tx>
          <c:spPr>
            <a:solidFill>
              <a:srgbClr val="F2A541"/>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59861.18</c:v>
              </c:pt>
              <c:pt idx="1">
                <c:v>75615.91</c:v>
              </c:pt>
              <c:pt idx="2">
                <c:v>65382.36</c:v>
              </c:pt>
              <c:pt idx="3">
                <c:v>78196.09</c:v>
              </c:pt>
              <c:pt idx="4">
                <c:v>76225.649999999994</c:v>
              </c:pt>
              <c:pt idx="5">
                <c:v>86837.03</c:v>
              </c:pt>
              <c:pt idx="6">
                <c:v>70805.69</c:v>
              </c:pt>
              <c:pt idx="7">
                <c:v>69904.37</c:v>
              </c:pt>
              <c:pt idx="8">
                <c:v>76978.95</c:v>
              </c:pt>
              <c:pt idx="9">
                <c:v>75317.429999999993</c:v>
              </c:pt>
              <c:pt idx="10">
                <c:v>79948.45</c:v>
              </c:pt>
              <c:pt idx="11">
                <c:v>75705.490000000005</c:v>
              </c:pt>
              <c:pt idx="12">
                <c:v>72097.039999999994</c:v>
              </c:pt>
              <c:pt idx="13">
                <c:v>87720.55</c:v>
              </c:pt>
              <c:pt idx="14">
                <c:v>86495.3</c:v>
              </c:pt>
              <c:pt idx="15">
                <c:v>81323.22</c:v>
              </c:pt>
              <c:pt idx="16">
                <c:v>84999.74</c:v>
              </c:pt>
              <c:pt idx="17">
                <c:v>100630.01</c:v>
              </c:pt>
              <c:pt idx="18">
                <c:v>85374.68</c:v>
              </c:pt>
              <c:pt idx="19">
                <c:v>87044.1</c:v>
              </c:pt>
              <c:pt idx="20">
                <c:v>92514.89</c:v>
              </c:pt>
              <c:pt idx="21">
                <c:v>92808.960000000006</c:v>
              </c:pt>
              <c:pt idx="22">
                <c:v>89613.73</c:v>
              </c:pt>
              <c:pt idx="23">
                <c:v>93051.94</c:v>
              </c:pt>
              <c:pt idx="24">
                <c:v>85687.99</c:v>
              </c:pt>
              <c:pt idx="25">
                <c:v>93128.06</c:v>
              </c:pt>
              <c:pt idx="26">
                <c:v>98329.43</c:v>
              </c:pt>
              <c:pt idx="27">
                <c:v>102885.88</c:v>
              </c:pt>
              <c:pt idx="28">
                <c:v>90074</c:v>
              </c:pt>
              <c:pt idx="29">
                <c:v>118287.5</c:v>
              </c:pt>
              <c:pt idx="30">
                <c:v>89099.04</c:v>
              </c:pt>
              <c:pt idx="31">
                <c:v>93244.39</c:v>
              </c:pt>
              <c:pt idx="32">
                <c:v>106760.57</c:v>
              </c:pt>
              <c:pt idx="33">
                <c:v>107808.92</c:v>
              </c:pt>
              <c:pt idx="34">
                <c:v>102880.65</c:v>
              </c:pt>
              <c:pt idx="35">
                <c:v>111831.78</c:v>
              </c:pt>
            </c:numLit>
          </c:val>
          <c:extLst>
            <c:ext xmlns:c16="http://schemas.microsoft.com/office/drawing/2014/chart" uri="{C3380CC4-5D6E-409C-BE32-E72D297353CC}">
              <c16:uniqueId val="{00000004-2DFD-4238-BB3B-1813555CB026}"/>
            </c:ext>
          </c:extLst>
        </c:ser>
        <c:ser>
          <c:idx val="3"/>
          <c:order val="3"/>
          <c:tx>
            <c:v>North America</c:v>
          </c:tx>
          <c:spPr>
            <a:solidFill>
              <a:srgbClr val="D65D48"/>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379005.46</c:v>
              </c:pt>
              <c:pt idx="1">
                <c:v>410876.97</c:v>
              </c:pt>
              <c:pt idx="2">
                <c:v>440622.09</c:v>
              </c:pt>
              <c:pt idx="3">
                <c:v>435205.08</c:v>
              </c:pt>
              <c:pt idx="4">
                <c:v>457054.57</c:v>
              </c:pt>
              <c:pt idx="5">
                <c:v>517454.46</c:v>
              </c:pt>
              <c:pt idx="6">
                <c:v>453464.03</c:v>
              </c:pt>
              <c:pt idx="7">
                <c:v>460410.89</c:v>
              </c:pt>
              <c:pt idx="8">
                <c:v>484405.18</c:v>
              </c:pt>
              <c:pt idx="9">
                <c:v>459628.44</c:v>
              </c:pt>
              <c:pt idx="10">
                <c:v>449377.78</c:v>
              </c:pt>
              <c:pt idx="11">
                <c:v>450128.31</c:v>
              </c:pt>
              <c:pt idx="12">
                <c:v>443152.37</c:v>
              </c:pt>
              <c:pt idx="13">
                <c:v>493239.22</c:v>
              </c:pt>
              <c:pt idx="14">
                <c:v>473581.85</c:v>
              </c:pt>
              <c:pt idx="15">
                <c:v>504606.93</c:v>
              </c:pt>
              <c:pt idx="16">
                <c:v>473676.91</c:v>
              </c:pt>
              <c:pt idx="17">
                <c:v>603557.29</c:v>
              </c:pt>
              <c:pt idx="18">
                <c:v>463536.73</c:v>
              </c:pt>
              <c:pt idx="19">
                <c:v>494354.64</c:v>
              </c:pt>
              <c:pt idx="20">
                <c:v>581854.88</c:v>
              </c:pt>
              <c:pt idx="21">
                <c:v>524697.06000000006</c:v>
              </c:pt>
              <c:pt idx="22">
                <c:v>572646.53</c:v>
              </c:pt>
              <c:pt idx="23">
                <c:v>531203.19999999995</c:v>
              </c:pt>
              <c:pt idx="24">
                <c:v>494921.22</c:v>
              </c:pt>
              <c:pt idx="25">
                <c:v>558733.86</c:v>
              </c:pt>
              <c:pt idx="26">
                <c:v>554086.43000000005</c:v>
              </c:pt>
              <c:pt idx="27">
                <c:v>561655.24</c:v>
              </c:pt>
              <c:pt idx="28">
                <c:v>625307.32999999996</c:v>
              </c:pt>
              <c:pt idx="29">
                <c:v>670967.01</c:v>
              </c:pt>
              <c:pt idx="30">
                <c:v>531232.15</c:v>
              </c:pt>
              <c:pt idx="31">
                <c:v>584319.51</c:v>
              </c:pt>
              <c:pt idx="32">
                <c:v>643340.15</c:v>
              </c:pt>
              <c:pt idx="33">
                <c:v>566945.4</c:v>
              </c:pt>
              <c:pt idx="34">
                <c:v>628620.94999999995</c:v>
              </c:pt>
              <c:pt idx="35">
                <c:v>625345.43000000005</c:v>
              </c:pt>
            </c:numLit>
          </c:val>
          <c:extLst>
            <c:ext xmlns:c16="http://schemas.microsoft.com/office/drawing/2014/chart" uri="{C3380CC4-5D6E-409C-BE32-E72D297353CC}">
              <c16:uniqueId val="{00000005-2DFD-4238-BB3B-1813555CB026}"/>
            </c:ext>
          </c:extLst>
        </c:ser>
        <c:dLbls>
          <c:showLegendKey val="0"/>
          <c:showVal val="0"/>
          <c:showCatName val="0"/>
          <c:showSerName val="0"/>
          <c:showPercent val="0"/>
          <c:showBubbleSize val="0"/>
        </c:dLbls>
        <c:axId val="569375616"/>
        <c:axId val="569756432"/>
      </c:areaChart>
      <c:catAx>
        <c:axId val="5693756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56432"/>
        <c:crosses val="autoZero"/>
        <c:auto val="1"/>
        <c:lblAlgn val="ctr"/>
        <c:lblOffset val="100"/>
        <c:tickLblSkip val="3"/>
        <c:tickMarkSkip val="3"/>
        <c:noMultiLvlLbl val="0"/>
      </c:catAx>
      <c:valAx>
        <c:axId val="56975643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 Thousands / month</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5693756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Revenue by Product Line</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areaChart>
        <c:grouping val="stacked"/>
        <c:varyColors val="0"/>
        <c:ser>
          <c:idx val="0"/>
          <c:order val="0"/>
          <c:tx>
            <c:v>Add-on: Forecasting</c:v>
          </c:tx>
          <c:spPr>
            <a:solidFill>
              <a:srgbClr val="009688"/>
            </a:solidFill>
            <a:ln>
              <a:noFill/>
            </a:ln>
            <a:effectLst/>
            <a:extLst>
              <a:ext uri="{91240B29-F687-4F45-9708-019B960494DF}">
                <a14:hiddenLine xmlns:a14="http://schemas.microsoft.com/office/drawing/2010/main">
                  <a:noFill/>
                </a14:hiddenLine>
              </a:ext>
            </a:ex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154773.5</c:v>
              </c:pt>
              <c:pt idx="1">
                <c:v>185645.7</c:v>
              </c:pt>
              <c:pt idx="2">
                <c:v>191360.55</c:v>
              </c:pt>
              <c:pt idx="3">
                <c:v>191579.16</c:v>
              </c:pt>
              <c:pt idx="4">
                <c:v>190048.06</c:v>
              </c:pt>
              <c:pt idx="5">
                <c:v>205307.56</c:v>
              </c:pt>
              <c:pt idx="6">
                <c:v>183698.92</c:v>
              </c:pt>
              <c:pt idx="7">
                <c:v>190183.82</c:v>
              </c:pt>
              <c:pt idx="8">
                <c:v>213764.09</c:v>
              </c:pt>
              <c:pt idx="9">
                <c:v>191786.25</c:v>
              </c:pt>
              <c:pt idx="10">
                <c:v>197842.91</c:v>
              </c:pt>
              <c:pt idx="11">
                <c:v>204604.1</c:v>
              </c:pt>
              <c:pt idx="12">
                <c:v>196427.26</c:v>
              </c:pt>
              <c:pt idx="13">
                <c:v>222643.37</c:v>
              </c:pt>
              <c:pt idx="14">
                <c:v>222000.05</c:v>
              </c:pt>
              <c:pt idx="15">
                <c:v>218622.63</c:v>
              </c:pt>
              <c:pt idx="16">
                <c:v>216353.55</c:v>
              </c:pt>
              <c:pt idx="17">
                <c:v>265847.49</c:v>
              </c:pt>
              <c:pt idx="18">
                <c:v>192889.58</c:v>
              </c:pt>
              <c:pt idx="19">
                <c:v>218935.29</c:v>
              </c:pt>
              <c:pt idx="20">
                <c:v>246088.86</c:v>
              </c:pt>
              <c:pt idx="21">
                <c:v>238009.13</c:v>
              </c:pt>
              <c:pt idx="22">
                <c:v>218718.43</c:v>
              </c:pt>
              <c:pt idx="23">
                <c:v>248421.72</c:v>
              </c:pt>
              <c:pt idx="24">
                <c:v>218908.31</c:v>
              </c:pt>
              <c:pt idx="25">
                <c:v>226363.76</c:v>
              </c:pt>
              <c:pt idx="26">
                <c:v>245700.12</c:v>
              </c:pt>
              <c:pt idx="27">
                <c:v>272506.93</c:v>
              </c:pt>
              <c:pt idx="28">
                <c:v>247737.28</c:v>
              </c:pt>
              <c:pt idx="29">
                <c:v>269502.44</c:v>
              </c:pt>
              <c:pt idx="30">
                <c:v>230086.03</c:v>
              </c:pt>
              <c:pt idx="31">
                <c:v>243117.26</c:v>
              </c:pt>
              <c:pt idx="32">
                <c:v>252119.25</c:v>
              </c:pt>
              <c:pt idx="33">
                <c:v>254680.04</c:v>
              </c:pt>
              <c:pt idx="34">
                <c:v>272836.01</c:v>
              </c:pt>
              <c:pt idx="35">
                <c:v>281382.21999999997</c:v>
              </c:pt>
            </c:numLit>
          </c:val>
          <c:extLst>
            <c:ext xmlns:c16="http://schemas.microsoft.com/office/drawing/2014/chart" uri="{C3380CC4-5D6E-409C-BE32-E72D297353CC}">
              <c16:uniqueId val="{00000002-1828-4494-9420-C3488F84516C}"/>
            </c:ext>
          </c:extLst>
        </c:ser>
        <c:ser>
          <c:idx val="1"/>
          <c:order val="1"/>
          <c:tx>
            <c:v>Add-on: Reporting</c:v>
          </c:tx>
          <c:spPr>
            <a:solidFill>
              <a:srgbClr val="2E6FA6"/>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123397.39</c:v>
              </c:pt>
              <c:pt idx="1">
                <c:v>138399.22</c:v>
              </c:pt>
              <c:pt idx="2">
                <c:v>137311.26999999999</c:v>
              </c:pt>
              <c:pt idx="3">
                <c:v>137585.17000000001</c:v>
              </c:pt>
              <c:pt idx="4">
                <c:v>134722.1</c:v>
              </c:pt>
              <c:pt idx="5">
                <c:v>168121.36</c:v>
              </c:pt>
              <c:pt idx="6">
                <c:v>140997.95000000001</c:v>
              </c:pt>
              <c:pt idx="7">
                <c:v>154966.78</c:v>
              </c:pt>
              <c:pt idx="8">
                <c:v>141977.06</c:v>
              </c:pt>
              <c:pt idx="9">
                <c:v>153085.43</c:v>
              </c:pt>
              <c:pt idx="10">
                <c:v>148245.59</c:v>
              </c:pt>
              <c:pt idx="11">
                <c:v>159780.74</c:v>
              </c:pt>
              <c:pt idx="12">
                <c:v>149096.16</c:v>
              </c:pt>
              <c:pt idx="13">
                <c:v>156445.34</c:v>
              </c:pt>
              <c:pt idx="14">
                <c:v>153534.97</c:v>
              </c:pt>
              <c:pt idx="15">
                <c:v>159253.18</c:v>
              </c:pt>
              <c:pt idx="16">
                <c:v>159310.94</c:v>
              </c:pt>
              <c:pt idx="17">
                <c:v>181611.44</c:v>
              </c:pt>
              <c:pt idx="18">
                <c:v>146307.70000000001</c:v>
              </c:pt>
              <c:pt idx="19">
                <c:v>171194.14</c:v>
              </c:pt>
              <c:pt idx="20">
                <c:v>178665.3</c:v>
              </c:pt>
              <c:pt idx="21">
                <c:v>171727.92</c:v>
              </c:pt>
              <c:pt idx="22">
                <c:v>179934.86</c:v>
              </c:pt>
              <c:pt idx="23">
                <c:v>174755.87</c:v>
              </c:pt>
              <c:pt idx="24">
                <c:v>160257.06</c:v>
              </c:pt>
              <c:pt idx="25">
                <c:v>177418.2</c:v>
              </c:pt>
              <c:pt idx="26">
                <c:v>187196.74</c:v>
              </c:pt>
              <c:pt idx="27">
                <c:v>187583.91</c:v>
              </c:pt>
              <c:pt idx="28">
                <c:v>193769.12</c:v>
              </c:pt>
              <c:pt idx="29">
                <c:v>212165.51</c:v>
              </c:pt>
              <c:pt idx="30">
                <c:v>171162.66</c:v>
              </c:pt>
              <c:pt idx="31">
                <c:v>189353.69</c:v>
              </c:pt>
              <c:pt idx="32">
                <c:v>199586.34</c:v>
              </c:pt>
              <c:pt idx="33">
                <c:v>195030.6</c:v>
              </c:pt>
              <c:pt idx="34">
                <c:v>219496.65</c:v>
              </c:pt>
              <c:pt idx="35">
                <c:v>200303.23</c:v>
              </c:pt>
            </c:numLit>
          </c:val>
          <c:extLst>
            <c:ext xmlns:c16="http://schemas.microsoft.com/office/drawing/2014/chart" uri="{C3380CC4-5D6E-409C-BE32-E72D297353CC}">
              <c16:uniqueId val="{00000003-1828-4494-9420-C3488F84516C}"/>
            </c:ext>
          </c:extLst>
        </c:ser>
        <c:ser>
          <c:idx val="2"/>
          <c:order val="2"/>
          <c:tx>
            <c:v>Core Platform</c:v>
          </c:tx>
          <c:spPr>
            <a:solidFill>
              <a:srgbClr val="F2A541"/>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464530.79</c:v>
              </c:pt>
              <c:pt idx="1">
                <c:v>508287.74</c:v>
              </c:pt>
              <c:pt idx="2">
                <c:v>520758.23</c:v>
              </c:pt>
              <c:pt idx="3">
                <c:v>510481.71</c:v>
              </c:pt>
              <c:pt idx="4">
                <c:v>544318.44999999995</c:v>
              </c:pt>
              <c:pt idx="5">
                <c:v>597580.09</c:v>
              </c:pt>
              <c:pt idx="6">
                <c:v>494816.03</c:v>
              </c:pt>
              <c:pt idx="7">
                <c:v>531256.5</c:v>
              </c:pt>
              <c:pt idx="8">
                <c:v>572300.55000000005</c:v>
              </c:pt>
              <c:pt idx="9">
                <c:v>531906.02</c:v>
              </c:pt>
              <c:pt idx="10">
                <c:v>538161.97</c:v>
              </c:pt>
              <c:pt idx="11">
                <c:v>542427.56999999995</c:v>
              </c:pt>
              <c:pt idx="12">
                <c:v>522309.36</c:v>
              </c:pt>
              <c:pt idx="13">
                <c:v>574740.39</c:v>
              </c:pt>
              <c:pt idx="14">
                <c:v>548547.03</c:v>
              </c:pt>
              <c:pt idx="15">
                <c:v>573835.79</c:v>
              </c:pt>
              <c:pt idx="16">
                <c:v>595998</c:v>
              </c:pt>
              <c:pt idx="17">
                <c:v>696905.46</c:v>
              </c:pt>
              <c:pt idx="18">
                <c:v>567629.74</c:v>
              </c:pt>
              <c:pt idx="19">
                <c:v>601888.56999999995</c:v>
              </c:pt>
              <c:pt idx="20">
                <c:v>644293.79</c:v>
              </c:pt>
              <c:pt idx="21">
                <c:v>626474.38</c:v>
              </c:pt>
              <c:pt idx="22">
                <c:v>700341.87</c:v>
              </c:pt>
              <c:pt idx="23">
                <c:v>632791.56000000006</c:v>
              </c:pt>
              <c:pt idx="24">
                <c:v>612616.31000000006</c:v>
              </c:pt>
              <c:pt idx="25">
                <c:v>682054.87</c:v>
              </c:pt>
              <c:pt idx="26">
                <c:v>654708.36</c:v>
              </c:pt>
              <c:pt idx="27">
                <c:v>655986.74</c:v>
              </c:pt>
              <c:pt idx="28">
                <c:v>717567.09</c:v>
              </c:pt>
              <c:pt idx="29">
                <c:v>818206.25</c:v>
              </c:pt>
              <c:pt idx="30">
                <c:v>658998.11</c:v>
              </c:pt>
              <c:pt idx="31">
                <c:v>695302.78</c:v>
              </c:pt>
              <c:pt idx="32">
                <c:v>750385.75</c:v>
              </c:pt>
              <c:pt idx="33">
                <c:v>692234.46</c:v>
              </c:pt>
              <c:pt idx="34">
                <c:v>720932.25</c:v>
              </c:pt>
              <c:pt idx="35">
                <c:v>771031</c:v>
              </c:pt>
            </c:numLit>
          </c:val>
          <c:extLst>
            <c:ext xmlns:c16="http://schemas.microsoft.com/office/drawing/2014/chart" uri="{C3380CC4-5D6E-409C-BE32-E72D297353CC}">
              <c16:uniqueId val="{00000004-1828-4494-9420-C3488F84516C}"/>
            </c:ext>
          </c:extLst>
        </c:ser>
        <c:ser>
          <c:idx val="3"/>
          <c:order val="3"/>
          <c:tx>
            <c:v>Professional Services</c:v>
          </c:tx>
          <c:spPr>
            <a:solidFill>
              <a:srgbClr val="D65D48"/>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77949.070000000007</c:v>
              </c:pt>
              <c:pt idx="1">
                <c:v>82791.539999999994</c:v>
              </c:pt>
              <c:pt idx="2">
                <c:v>92046.01</c:v>
              </c:pt>
              <c:pt idx="3">
                <c:v>90821.64</c:v>
              </c:pt>
              <c:pt idx="4">
                <c:v>91509.73</c:v>
              </c:pt>
              <c:pt idx="5">
                <c:v>115145.66</c:v>
              </c:pt>
              <c:pt idx="6">
                <c:v>92140.36</c:v>
              </c:pt>
              <c:pt idx="7">
                <c:v>100445.26</c:v>
              </c:pt>
              <c:pt idx="8">
                <c:v>93229.83</c:v>
              </c:pt>
              <c:pt idx="9">
                <c:v>102194.76</c:v>
              </c:pt>
              <c:pt idx="10">
                <c:v>106896.79</c:v>
              </c:pt>
              <c:pt idx="11">
                <c:v>97926.95</c:v>
              </c:pt>
              <c:pt idx="12">
                <c:v>99572.72</c:v>
              </c:pt>
              <c:pt idx="13">
                <c:v>111682.33</c:v>
              </c:pt>
              <c:pt idx="14">
                <c:v>106862.63</c:v>
              </c:pt>
              <c:pt idx="15">
                <c:v>114177.98</c:v>
              </c:pt>
              <c:pt idx="16">
                <c:v>113341.63</c:v>
              </c:pt>
              <c:pt idx="17">
                <c:v>120067.53</c:v>
              </c:pt>
              <c:pt idx="18">
                <c:v>107846.23</c:v>
              </c:pt>
              <c:pt idx="19">
                <c:v>118310.39999999999</c:v>
              </c:pt>
              <c:pt idx="20">
                <c:v>122241.33</c:v>
              </c:pt>
              <c:pt idx="21">
                <c:v>109694.11</c:v>
              </c:pt>
              <c:pt idx="22">
                <c:v>112773.83</c:v>
              </c:pt>
              <c:pt idx="23">
                <c:v>119237.14</c:v>
              </c:pt>
              <c:pt idx="24">
                <c:v>109134.89</c:v>
              </c:pt>
              <c:pt idx="25">
                <c:v>126991.08</c:v>
              </c:pt>
              <c:pt idx="26">
                <c:v>115926.19</c:v>
              </c:pt>
              <c:pt idx="27">
                <c:v>122784.3</c:v>
              </c:pt>
              <c:pt idx="28">
                <c:v>128762.28</c:v>
              </c:pt>
              <c:pt idx="29">
                <c:v>152980.29</c:v>
              </c:pt>
              <c:pt idx="30">
                <c:v>122886.87</c:v>
              </c:pt>
              <c:pt idx="31">
                <c:v>124796.23</c:v>
              </c:pt>
              <c:pt idx="32">
                <c:v>137835.81</c:v>
              </c:pt>
              <c:pt idx="33">
                <c:v>135176</c:v>
              </c:pt>
              <c:pt idx="34">
                <c:v>134799.91</c:v>
              </c:pt>
              <c:pt idx="35">
                <c:v>139003.54999999999</c:v>
              </c:pt>
            </c:numLit>
          </c:val>
          <c:extLst>
            <c:ext xmlns:c16="http://schemas.microsoft.com/office/drawing/2014/chart" uri="{C3380CC4-5D6E-409C-BE32-E72D297353CC}">
              <c16:uniqueId val="{00000005-1828-4494-9420-C3488F84516C}"/>
            </c:ext>
          </c:extLst>
        </c:ser>
        <c:dLbls>
          <c:showLegendKey val="0"/>
          <c:showVal val="0"/>
          <c:showCatName val="0"/>
          <c:showSerName val="0"/>
          <c:showPercent val="0"/>
          <c:showBubbleSize val="0"/>
        </c:dLbls>
        <c:axId val="1285340176"/>
        <c:axId val="569765072"/>
      </c:areaChart>
      <c:catAx>
        <c:axId val="12853401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65072"/>
        <c:crosses val="autoZero"/>
        <c:auto val="1"/>
        <c:lblAlgn val="ctr"/>
        <c:lblOffset val="100"/>
        <c:tickLblSkip val="3"/>
        <c:tickMarkSkip val="3"/>
        <c:noMultiLvlLbl val="0"/>
      </c:catAx>
      <c:valAx>
        <c:axId val="56976507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 Thousands / month</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534017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Opex by Department</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areaChart>
        <c:grouping val="stacked"/>
        <c:varyColors val="0"/>
        <c:ser>
          <c:idx val="0"/>
          <c:order val="0"/>
          <c:tx>
            <c:v>Customer Success</c:v>
          </c:tx>
          <c:spPr>
            <a:solidFill>
              <a:srgbClr val="009688"/>
            </a:solidFill>
            <a:ln>
              <a:noFill/>
            </a:ln>
            <a:effectLst/>
            <a:extLst>
              <a:ext uri="{91240B29-F687-4F45-9708-019B960494DF}">
                <a14:hiddenLine xmlns:a14="http://schemas.microsoft.com/office/drawing/2010/main">
                  <a:noFill/>
                </a14:hiddenLine>
              </a:ext>
            </a:ex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99761.49</c:v>
              </c:pt>
              <c:pt idx="1">
                <c:v>95281.57</c:v>
              </c:pt>
              <c:pt idx="2">
                <c:v>95856.45</c:v>
              </c:pt>
              <c:pt idx="3">
                <c:v>98949.73</c:v>
              </c:pt>
              <c:pt idx="4">
                <c:v>104325.63</c:v>
              </c:pt>
              <c:pt idx="5">
                <c:v>102525.34</c:v>
              </c:pt>
              <c:pt idx="6">
                <c:v>102991.59</c:v>
              </c:pt>
              <c:pt idx="7">
                <c:v>104682.46</c:v>
              </c:pt>
              <c:pt idx="8">
                <c:v>97765.77</c:v>
              </c:pt>
              <c:pt idx="9">
                <c:v>106485.43</c:v>
              </c:pt>
              <c:pt idx="10">
                <c:v>106337.7</c:v>
              </c:pt>
              <c:pt idx="11">
                <c:v>101956.44</c:v>
              </c:pt>
              <c:pt idx="12">
                <c:v>105998.79</c:v>
              </c:pt>
              <c:pt idx="13">
                <c:v>104690.29</c:v>
              </c:pt>
              <c:pt idx="14">
                <c:v>105875.28</c:v>
              </c:pt>
              <c:pt idx="15">
                <c:v>112040.06</c:v>
              </c:pt>
              <c:pt idx="16">
                <c:v>111317.98</c:v>
              </c:pt>
              <c:pt idx="17">
                <c:v>117592.02</c:v>
              </c:pt>
              <c:pt idx="18">
                <c:v>111732.81</c:v>
              </c:pt>
              <c:pt idx="19">
                <c:v>110182.12</c:v>
              </c:pt>
              <c:pt idx="20">
                <c:v>119090.37</c:v>
              </c:pt>
              <c:pt idx="21">
                <c:v>118629.08</c:v>
              </c:pt>
              <c:pt idx="22">
                <c:v>114157.23</c:v>
              </c:pt>
              <c:pt idx="23">
                <c:v>112117.84</c:v>
              </c:pt>
              <c:pt idx="24">
                <c:v>118305.58</c:v>
              </c:pt>
              <c:pt idx="25">
                <c:v>113273.34</c:v>
              </c:pt>
              <c:pt idx="26">
                <c:v>114466.46</c:v>
              </c:pt>
              <c:pt idx="27">
                <c:v>122893.52</c:v>
              </c:pt>
              <c:pt idx="28">
                <c:v>126474.34</c:v>
              </c:pt>
              <c:pt idx="29">
                <c:v>118947.36</c:v>
              </c:pt>
              <c:pt idx="30">
                <c:v>129643.59</c:v>
              </c:pt>
              <c:pt idx="31">
                <c:v>121738.65</c:v>
              </c:pt>
              <c:pt idx="32">
                <c:v>119575.77</c:v>
              </c:pt>
              <c:pt idx="33">
                <c:v>122311.47</c:v>
              </c:pt>
              <c:pt idx="34">
                <c:v>126007.46</c:v>
              </c:pt>
              <c:pt idx="35">
                <c:v>131629.97</c:v>
              </c:pt>
            </c:numLit>
          </c:val>
          <c:extLst>
            <c:ext xmlns:c16="http://schemas.microsoft.com/office/drawing/2014/chart" uri="{C3380CC4-5D6E-409C-BE32-E72D297353CC}">
              <c16:uniqueId val="{00000002-E8AE-47B7-9E5C-DABC9D399CBF}"/>
            </c:ext>
          </c:extLst>
        </c:ser>
        <c:ser>
          <c:idx val="1"/>
          <c:order val="1"/>
          <c:tx>
            <c:v>G&amp;A</c:v>
          </c:tx>
          <c:spPr>
            <a:solidFill>
              <a:srgbClr val="2E6FA6"/>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106399.24</c:v>
              </c:pt>
              <c:pt idx="1">
                <c:v>107998.99</c:v>
              </c:pt>
              <c:pt idx="2">
                <c:v>107358.14</c:v>
              </c:pt>
              <c:pt idx="3">
                <c:v>104614.46</c:v>
              </c:pt>
              <c:pt idx="4">
                <c:v>105681.87</c:v>
              </c:pt>
              <c:pt idx="5">
                <c:v>116228.8</c:v>
              </c:pt>
              <c:pt idx="6">
                <c:v>115469.37</c:v>
              </c:pt>
              <c:pt idx="7">
                <c:v>117666.12</c:v>
              </c:pt>
              <c:pt idx="8">
                <c:v>109767.34</c:v>
              </c:pt>
              <c:pt idx="9">
                <c:v>127674.54</c:v>
              </c:pt>
              <c:pt idx="10">
                <c:v>118088.84</c:v>
              </c:pt>
              <c:pt idx="11">
                <c:v>118629.75999999999</c:v>
              </c:pt>
              <c:pt idx="12">
                <c:v>127461.94</c:v>
              </c:pt>
              <c:pt idx="13">
                <c:v>130134.94</c:v>
              </c:pt>
              <c:pt idx="14">
                <c:v>127124.19</c:v>
              </c:pt>
              <c:pt idx="15">
                <c:v>134067.72</c:v>
              </c:pt>
              <c:pt idx="16">
                <c:v>132428.97</c:v>
              </c:pt>
              <c:pt idx="17">
                <c:v>127345.29</c:v>
              </c:pt>
              <c:pt idx="18">
                <c:v>128196.86</c:v>
              </c:pt>
              <c:pt idx="19">
                <c:v>132993.93</c:v>
              </c:pt>
              <c:pt idx="20">
                <c:v>130050.57</c:v>
              </c:pt>
              <c:pt idx="21">
                <c:v>128492.92</c:v>
              </c:pt>
              <c:pt idx="22">
                <c:v>137791.35999999999</c:v>
              </c:pt>
              <c:pt idx="23">
                <c:v>136699.54</c:v>
              </c:pt>
              <c:pt idx="24">
                <c:v>130151.7</c:v>
              </c:pt>
              <c:pt idx="25">
                <c:v>139620.51</c:v>
              </c:pt>
              <c:pt idx="26">
                <c:v>134360.47</c:v>
              </c:pt>
              <c:pt idx="27">
                <c:v>144219.78</c:v>
              </c:pt>
              <c:pt idx="28">
                <c:v>150550.35</c:v>
              </c:pt>
              <c:pt idx="29">
                <c:v>137848.88</c:v>
              </c:pt>
              <c:pt idx="30">
                <c:v>135905.76</c:v>
              </c:pt>
              <c:pt idx="31">
                <c:v>146706.92000000001</c:v>
              </c:pt>
              <c:pt idx="32">
                <c:v>151758.92000000001</c:v>
              </c:pt>
              <c:pt idx="33">
                <c:v>154319.17000000001</c:v>
              </c:pt>
              <c:pt idx="34">
                <c:v>146361.88</c:v>
              </c:pt>
              <c:pt idx="35">
                <c:v>145201.96</c:v>
              </c:pt>
            </c:numLit>
          </c:val>
          <c:extLst>
            <c:ext xmlns:c16="http://schemas.microsoft.com/office/drawing/2014/chart" uri="{C3380CC4-5D6E-409C-BE32-E72D297353CC}">
              <c16:uniqueId val="{00000003-E8AE-47B7-9E5C-DABC9D399CBF}"/>
            </c:ext>
          </c:extLst>
        </c:ser>
        <c:ser>
          <c:idx val="2"/>
          <c:order val="2"/>
          <c:tx>
            <c:v>R&amp;D</c:v>
          </c:tx>
          <c:spPr>
            <a:solidFill>
              <a:srgbClr val="F2A541"/>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228678.31</c:v>
              </c:pt>
              <c:pt idx="1">
                <c:v>212938.84</c:v>
              </c:pt>
              <c:pt idx="2">
                <c:v>234274.12</c:v>
              </c:pt>
              <c:pt idx="3">
                <c:v>223593.9</c:v>
              </c:pt>
              <c:pt idx="4">
                <c:v>220730.61</c:v>
              </c:pt>
              <c:pt idx="5">
                <c:v>225871.09</c:v>
              </c:pt>
              <c:pt idx="6">
                <c:v>219841.1</c:v>
              </c:pt>
              <c:pt idx="7">
                <c:v>224110.72</c:v>
              </c:pt>
              <c:pt idx="8">
                <c:v>245145.8</c:v>
              </c:pt>
              <c:pt idx="9">
                <c:v>231745.92000000001</c:v>
              </c:pt>
              <c:pt idx="10">
                <c:v>246513.01</c:v>
              </c:pt>
              <c:pt idx="11">
                <c:v>252159.59</c:v>
              </c:pt>
              <c:pt idx="12">
                <c:v>254607.22</c:v>
              </c:pt>
              <c:pt idx="13">
                <c:v>248154.71</c:v>
              </c:pt>
              <c:pt idx="14">
                <c:v>249214.91</c:v>
              </c:pt>
              <c:pt idx="15">
                <c:v>249461.41</c:v>
              </c:pt>
              <c:pt idx="16">
                <c:v>243026.48</c:v>
              </c:pt>
              <c:pt idx="17">
                <c:v>258208.35</c:v>
              </c:pt>
              <c:pt idx="18">
                <c:v>272510.7</c:v>
              </c:pt>
              <c:pt idx="19">
                <c:v>255905.72</c:v>
              </c:pt>
              <c:pt idx="20">
                <c:v>271624.98</c:v>
              </c:pt>
              <c:pt idx="21">
                <c:v>263078.86</c:v>
              </c:pt>
              <c:pt idx="22">
                <c:v>286861.09999999998</c:v>
              </c:pt>
              <c:pt idx="23">
                <c:v>290130.96999999997</c:v>
              </c:pt>
              <c:pt idx="24">
                <c:v>265984.84000000003</c:v>
              </c:pt>
              <c:pt idx="25">
                <c:v>269687.39</c:v>
              </c:pt>
              <c:pt idx="26">
                <c:v>276554.71000000002</c:v>
              </c:pt>
              <c:pt idx="27">
                <c:v>285566.05</c:v>
              </c:pt>
              <c:pt idx="28">
                <c:v>279044.24</c:v>
              </c:pt>
              <c:pt idx="29">
                <c:v>285836.46999999997</c:v>
              </c:pt>
              <c:pt idx="30">
                <c:v>280105.59999999998</c:v>
              </c:pt>
              <c:pt idx="31">
                <c:v>316391.53999999998</c:v>
              </c:pt>
              <c:pt idx="32">
                <c:v>305549.94</c:v>
              </c:pt>
              <c:pt idx="33">
                <c:v>294084.09000000003</c:v>
              </c:pt>
              <c:pt idx="34">
                <c:v>292993.61</c:v>
              </c:pt>
              <c:pt idx="35">
                <c:v>315130.53999999998</c:v>
              </c:pt>
            </c:numLit>
          </c:val>
          <c:extLst>
            <c:ext xmlns:c16="http://schemas.microsoft.com/office/drawing/2014/chart" uri="{C3380CC4-5D6E-409C-BE32-E72D297353CC}">
              <c16:uniqueId val="{00000004-E8AE-47B7-9E5C-DABC9D399CBF}"/>
            </c:ext>
          </c:extLst>
        </c:ser>
        <c:ser>
          <c:idx val="3"/>
          <c:order val="3"/>
          <c:tx>
            <c:v>Sales &amp; Marketing</c:v>
          </c:tx>
          <c:spPr>
            <a:solidFill>
              <a:srgbClr val="D65D48"/>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180473.19</c:v>
              </c:pt>
              <c:pt idx="1">
                <c:v>178783.39</c:v>
              </c:pt>
              <c:pt idx="2">
                <c:v>173515.77</c:v>
              </c:pt>
              <c:pt idx="3">
                <c:v>187102.23</c:v>
              </c:pt>
              <c:pt idx="4">
                <c:v>186564.07</c:v>
              </c:pt>
              <c:pt idx="5">
                <c:v>177835.21</c:v>
              </c:pt>
              <c:pt idx="6">
                <c:v>186697.89</c:v>
              </c:pt>
              <c:pt idx="7">
                <c:v>195842.35</c:v>
              </c:pt>
              <c:pt idx="8">
                <c:v>206581.4</c:v>
              </c:pt>
              <c:pt idx="9">
                <c:v>181958.19</c:v>
              </c:pt>
              <c:pt idx="10">
                <c:v>202833.12</c:v>
              </c:pt>
              <c:pt idx="11">
                <c:v>192323.57</c:v>
              </c:pt>
              <c:pt idx="12">
                <c:v>193610.28</c:v>
              </c:pt>
              <c:pt idx="13">
                <c:v>213091.18</c:v>
              </c:pt>
              <c:pt idx="14">
                <c:v>202489.31</c:v>
              </c:pt>
              <c:pt idx="15">
                <c:v>204375.65</c:v>
              </c:pt>
              <c:pt idx="16">
                <c:v>199907.99</c:v>
              </c:pt>
              <c:pt idx="17">
                <c:v>220988.45</c:v>
              </c:pt>
              <c:pt idx="18">
                <c:v>222877.61</c:v>
              </c:pt>
              <c:pt idx="19">
                <c:v>211592.12</c:v>
              </c:pt>
              <c:pt idx="20">
                <c:v>223170.67</c:v>
              </c:pt>
              <c:pt idx="21">
                <c:v>224861.09</c:v>
              </c:pt>
              <c:pt idx="22">
                <c:v>216460.69</c:v>
              </c:pt>
              <c:pt idx="23">
                <c:v>211875.4</c:v>
              </c:pt>
              <c:pt idx="24">
                <c:v>208922.96</c:v>
              </c:pt>
              <c:pt idx="25">
                <c:v>216358.49</c:v>
              </c:pt>
              <c:pt idx="26">
                <c:v>223919.46</c:v>
              </c:pt>
              <c:pt idx="27">
                <c:v>247894.86</c:v>
              </c:pt>
              <c:pt idx="28">
                <c:v>226952.95999999999</c:v>
              </c:pt>
              <c:pt idx="29">
                <c:v>236622.75</c:v>
              </c:pt>
              <c:pt idx="30">
                <c:v>241665.21</c:v>
              </c:pt>
              <c:pt idx="31">
                <c:v>257120.1</c:v>
              </c:pt>
              <c:pt idx="32">
                <c:v>248821.84</c:v>
              </c:pt>
              <c:pt idx="33">
                <c:v>253548.16</c:v>
              </c:pt>
              <c:pt idx="34">
                <c:v>255272.22</c:v>
              </c:pt>
              <c:pt idx="35">
                <c:v>245495.3</c:v>
              </c:pt>
            </c:numLit>
          </c:val>
          <c:extLst>
            <c:ext xmlns:c16="http://schemas.microsoft.com/office/drawing/2014/chart" uri="{C3380CC4-5D6E-409C-BE32-E72D297353CC}">
              <c16:uniqueId val="{00000005-E8AE-47B7-9E5C-DABC9D399CBF}"/>
            </c:ext>
          </c:extLst>
        </c:ser>
        <c:dLbls>
          <c:showLegendKey val="0"/>
          <c:showVal val="0"/>
          <c:showCatName val="0"/>
          <c:showSerName val="0"/>
          <c:showPercent val="0"/>
          <c:showBubbleSize val="0"/>
        </c:dLbls>
        <c:axId val="569371904"/>
        <c:axId val="569742512"/>
      </c:areaChart>
      <c:catAx>
        <c:axId val="56937190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42512"/>
        <c:crosses val="autoZero"/>
        <c:auto val="1"/>
        <c:lblAlgn val="ctr"/>
        <c:lblOffset val="100"/>
        <c:tickLblSkip val="3"/>
        <c:tickMarkSkip val="3"/>
        <c:noMultiLvlLbl val="0"/>
      </c:catAx>
      <c:valAx>
        <c:axId val="56974251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 Thousands / month</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56937190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Opex by Category</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areaChart>
        <c:grouping val="stacked"/>
        <c:varyColors val="0"/>
        <c:ser>
          <c:idx val="0"/>
          <c:order val="0"/>
          <c:tx>
            <c:v>Other Opex</c:v>
          </c:tx>
          <c:spPr>
            <a:solidFill>
              <a:srgbClr val="009688"/>
            </a:solidFill>
            <a:ln>
              <a:noFill/>
            </a:ln>
            <a:effectLst/>
            <a:extLst>
              <a:ext uri="{91240B29-F687-4F45-9708-019B960494DF}">
                <a14:hiddenLine xmlns:a14="http://schemas.microsoft.com/office/drawing/2010/main">
                  <a:noFill/>
                </a14:hiddenLine>
              </a:ext>
            </a:ex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113010.18</c:v>
              </c:pt>
              <c:pt idx="1">
                <c:v>117039.34</c:v>
              </c:pt>
              <c:pt idx="2">
                <c:v>109771.88</c:v>
              </c:pt>
              <c:pt idx="3">
                <c:v>108275.07</c:v>
              </c:pt>
              <c:pt idx="4">
                <c:v>110714.83</c:v>
              </c:pt>
              <c:pt idx="5">
                <c:v>116187.41</c:v>
              </c:pt>
              <c:pt idx="6">
                <c:v>109567.12</c:v>
              </c:pt>
              <c:pt idx="7">
                <c:v>121853.81</c:v>
              </c:pt>
              <c:pt idx="8">
                <c:v>120424.8</c:v>
              </c:pt>
              <c:pt idx="9">
                <c:v>121712.39</c:v>
              </c:pt>
              <c:pt idx="10">
                <c:v>121164.97</c:v>
              </c:pt>
              <c:pt idx="11">
                <c:v>118705.38</c:v>
              </c:pt>
              <c:pt idx="12">
                <c:v>127008.24</c:v>
              </c:pt>
              <c:pt idx="13">
                <c:v>120851.94</c:v>
              </c:pt>
              <c:pt idx="14">
                <c:v>124428.1</c:v>
              </c:pt>
              <c:pt idx="15">
                <c:v>124475.8</c:v>
              </c:pt>
              <c:pt idx="16">
                <c:v>127159.52</c:v>
              </c:pt>
              <c:pt idx="17">
                <c:v>131780.95000000001</c:v>
              </c:pt>
              <c:pt idx="18">
                <c:v>131744.65</c:v>
              </c:pt>
              <c:pt idx="19">
                <c:v>127300.92</c:v>
              </c:pt>
              <c:pt idx="20">
                <c:v>133067.57</c:v>
              </c:pt>
              <c:pt idx="21">
                <c:v>136841.1</c:v>
              </c:pt>
              <c:pt idx="22">
                <c:v>135948.78</c:v>
              </c:pt>
              <c:pt idx="23">
                <c:v>140059.29999999999</c:v>
              </c:pt>
              <c:pt idx="24">
                <c:v>132859.73000000001</c:v>
              </c:pt>
              <c:pt idx="25">
                <c:v>132351.16</c:v>
              </c:pt>
              <c:pt idx="26">
                <c:v>142357.10999999999</c:v>
              </c:pt>
              <c:pt idx="27">
                <c:v>143387.99</c:v>
              </c:pt>
              <c:pt idx="28">
                <c:v>144827.18</c:v>
              </c:pt>
              <c:pt idx="29">
                <c:v>137488.1</c:v>
              </c:pt>
              <c:pt idx="30">
                <c:v>142513.69</c:v>
              </c:pt>
              <c:pt idx="31">
                <c:v>147576.92000000001</c:v>
              </c:pt>
              <c:pt idx="32">
                <c:v>143009.81</c:v>
              </c:pt>
              <c:pt idx="33">
                <c:v>147293.98000000001</c:v>
              </c:pt>
              <c:pt idx="34">
                <c:v>145331.63</c:v>
              </c:pt>
              <c:pt idx="35">
                <c:v>152309.62</c:v>
              </c:pt>
            </c:numLit>
          </c:val>
          <c:extLst>
            <c:ext xmlns:c16="http://schemas.microsoft.com/office/drawing/2014/chart" uri="{C3380CC4-5D6E-409C-BE32-E72D297353CC}">
              <c16:uniqueId val="{00000002-CB30-4E37-9EC7-FEAD2CD9CA67}"/>
            </c:ext>
          </c:extLst>
        </c:ser>
        <c:ser>
          <c:idx val="1"/>
          <c:order val="1"/>
          <c:tx>
            <c:v>Salaries &amp; Benefits</c:v>
          </c:tx>
          <c:spPr>
            <a:solidFill>
              <a:srgbClr val="2E6FA6"/>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432031.79</c:v>
              </c:pt>
              <c:pt idx="1">
                <c:v>408727.99</c:v>
              </c:pt>
              <c:pt idx="2">
                <c:v>424131.96</c:v>
              </c:pt>
              <c:pt idx="3">
                <c:v>431562.33</c:v>
              </c:pt>
              <c:pt idx="4">
                <c:v>431029.51</c:v>
              </c:pt>
              <c:pt idx="5">
                <c:v>429784.79</c:v>
              </c:pt>
              <c:pt idx="6">
                <c:v>438119.55</c:v>
              </c:pt>
              <c:pt idx="7">
                <c:v>443391.24</c:v>
              </c:pt>
              <c:pt idx="8">
                <c:v>462014.96</c:v>
              </c:pt>
              <c:pt idx="9">
                <c:v>448513.46</c:v>
              </c:pt>
              <c:pt idx="10">
                <c:v>470650.92</c:v>
              </c:pt>
              <c:pt idx="11">
                <c:v>467029.03</c:v>
              </c:pt>
              <c:pt idx="12">
                <c:v>469628.79</c:v>
              </c:pt>
              <c:pt idx="13">
                <c:v>496177.67</c:v>
              </c:pt>
              <c:pt idx="14">
                <c:v>473387.1</c:v>
              </c:pt>
              <c:pt idx="15">
                <c:v>492265.71</c:v>
              </c:pt>
              <c:pt idx="16">
                <c:v>476641.95</c:v>
              </c:pt>
              <c:pt idx="17">
                <c:v>508593.21</c:v>
              </c:pt>
              <c:pt idx="18">
                <c:v>515819.17</c:v>
              </c:pt>
              <c:pt idx="19">
                <c:v>499031.45</c:v>
              </c:pt>
              <c:pt idx="20">
                <c:v>524999.73</c:v>
              </c:pt>
              <c:pt idx="21">
                <c:v>508843.02</c:v>
              </c:pt>
              <c:pt idx="22">
                <c:v>526935.5</c:v>
              </c:pt>
              <c:pt idx="23">
                <c:v>518248.89</c:v>
              </c:pt>
              <c:pt idx="24">
                <c:v>499181.59</c:v>
              </c:pt>
              <c:pt idx="25">
                <c:v>515416.06</c:v>
              </c:pt>
              <c:pt idx="26">
                <c:v>516579.63</c:v>
              </c:pt>
              <c:pt idx="27">
                <c:v>566660.62</c:v>
              </c:pt>
              <c:pt idx="28">
                <c:v>541224.35</c:v>
              </c:pt>
              <c:pt idx="29">
                <c:v>546238.85</c:v>
              </c:pt>
              <c:pt idx="30">
                <c:v>542903.28</c:v>
              </c:pt>
              <c:pt idx="31">
                <c:v>592508.42000000004</c:v>
              </c:pt>
              <c:pt idx="32">
                <c:v>588071.42000000004</c:v>
              </c:pt>
              <c:pt idx="33">
                <c:v>580887.12</c:v>
              </c:pt>
              <c:pt idx="34">
                <c:v>573313.02</c:v>
              </c:pt>
              <c:pt idx="35">
                <c:v>588666.42000000004</c:v>
              </c:pt>
            </c:numLit>
          </c:val>
          <c:extLst>
            <c:ext xmlns:c16="http://schemas.microsoft.com/office/drawing/2014/chart" uri="{C3380CC4-5D6E-409C-BE32-E72D297353CC}">
              <c16:uniqueId val="{00000003-CB30-4E37-9EC7-FEAD2CD9CA67}"/>
            </c:ext>
          </c:extLst>
        </c:ser>
        <c:ser>
          <c:idx val="2"/>
          <c:order val="2"/>
          <c:tx>
            <c:v>Software &amp; Tools</c:v>
          </c:tx>
          <c:spPr>
            <a:solidFill>
              <a:srgbClr val="F2A541"/>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70270.259999999995</c:v>
              </c:pt>
              <c:pt idx="1">
                <c:v>69235.460000000006</c:v>
              </c:pt>
              <c:pt idx="2">
                <c:v>77100.639999999999</c:v>
              </c:pt>
              <c:pt idx="3">
                <c:v>74422.92</c:v>
              </c:pt>
              <c:pt idx="4">
                <c:v>75557.84</c:v>
              </c:pt>
              <c:pt idx="5">
                <c:v>76488.240000000005</c:v>
              </c:pt>
              <c:pt idx="6">
                <c:v>77313.279999999999</c:v>
              </c:pt>
              <c:pt idx="7">
                <c:v>77056.600000000006</c:v>
              </c:pt>
              <c:pt idx="8">
                <c:v>76820.55</c:v>
              </c:pt>
              <c:pt idx="9">
                <c:v>77638.23</c:v>
              </c:pt>
              <c:pt idx="10">
                <c:v>81956.78</c:v>
              </c:pt>
              <c:pt idx="11">
                <c:v>79334.95</c:v>
              </c:pt>
              <c:pt idx="12">
                <c:v>85041.2</c:v>
              </c:pt>
              <c:pt idx="13">
                <c:v>79041.509999999995</c:v>
              </c:pt>
              <c:pt idx="14">
                <c:v>86888.49</c:v>
              </c:pt>
              <c:pt idx="15">
                <c:v>83203.33</c:v>
              </c:pt>
              <c:pt idx="16">
                <c:v>82879.95</c:v>
              </c:pt>
              <c:pt idx="17">
                <c:v>83759.95</c:v>
              </c:pt>
              <c:pt idx="18">
                <c:v>87754.16</c:v>
              </c:pt>
              <c:pt idx="19">
                <c:v>84341.52</c:v>
              </c:pt>
              <c:pt idx="20">
                <c:v>85869.29</c:v>
              </c:pt>
              <c:pt idx="21">
                <c:v>89377.83</c:v>
              </c:pt>
              <c:pt idx="22">
                <c:v>92386.1</c:v>
              </c:pt>
              <c:pt idx="23">
                <c:v>92515.56</c:v>
              </c:pt>
              <c:pt idx="24">
                <c:v>91323.76</c:v>
              </c:pt>
              <c:pt idx="25">
                <c:v>91172.51</c:v>
              </c:pt>
              <c:pt idx="26">
                <c:v>90364.36</c:v>
              </c:pt>
              <c:pt idx="27">
                <c:v>90525.6</c:v>
              </c:pt>
              <c:pt idx="28">
                <c:v>96970.36</c:v>
              </c:pt>
              <c:pt idx="29">
                <c:v>95528.51</c:v>
              </c:pt>
              <c:pt idx="30">
                <c:v>101903.19</c:v>
              </c:pt>
              <c:pt idx="31">
                <c:v>101871.87</c:v>
              </c:pt>
              <c:pt idx="32">
                <c:v>94625.24</c:v>
              </c:pt>
              <c:pt idx="33">
                <c:v>96081.79</c:v>
              </c:pt>
              <c:pt idx="34">
                <c:v>101990.52</c:v>
              </c:pt>
              <c:pt idx="35">
                <c:v>96481.73</c:v>
              </c:pt>
            </c:numLit>
          </c:val>
          <c:extLst>
            <c:ext xmlns:c16="http://schemas.microsoft.com/office/drawing/2014/chart" uri="{C3380CC4-5D6E-409C-BE32-E72D297353CC}">
              <c16:uniqueId val="{00000004-CB30-4E37-9EC7-FEAD2CD9CA67}"/>
            </c:ext>
          </c:extLst>
        </c:ser>
        <c:dLbls>
          <c:showLegendKey val="0"/>
          <c:showVal val="0"/>
          <c:showCatName val="0"/>
          <c:showSerName val="0"/>
          <c:showPercent val="0"/>
          <c:showBubbleSize val="0"/>
        </c:dLbls>
        <c:axId val="1286931360"/>
        <c:axId val="569771312"/>
      </c:areaChart>
      <c:catAx>
        <c:axId val="12869313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71312"/>
        <c:crosses val="autoZero"/>
        <c:auto val="1"/>
        <c:lblAlgn val="ctr"/>
        <c:lblOffset val="100"/>
        <c:tickLblSkip val="3"/>
        <c:tickMarkSkip val="3"/>
        <c:noMultiLvlLbl val="0"/>
      </c:catAx>
      <c:valAx>
        <c:axId val="56977131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 Thousands / month</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693136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Total Headcount by Department</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areaChart>
        <c:grouping val="stacked"/>
        <c:varyColors val="0"/>
        <c:ser>
          <c:idx val="0"/>
          <c:order val="0"/>
          <c:tx>
            <c:v>Customer Success</c:v>
          </c:tx>
          <c:spPr>
            <a:solidFill>
              <a:srgbClr val="009688"/>
            </a:solidFill>
            <a:ln>
              <a:noFill/>
            </a:ln>
            <a:effectLst/>
            <a:extLst>
              <a:ext uri="{91240B29-F687-4F45-9708-019B960494DF}">
                <a14:hiddenLine xmlns:a14="http://schemas.microsoft.com/office/drawing/2010/main">
                  <a:noFill/>
                </a14:hiddenLine>
              </a:ext>
            </a:ex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22</c:v>
              </c:pt>
              <c:pt idx="1">
                <c:v>22</c:v>
              </c:pt>
              <c:pt idx="2">
                <c:v>22</c:v>
              </c:pt>
              <c:pt idx="3">
                <c:v>22</c:v>
              </c:pt>
              <c:pt idx="4">
                <c:v>21</c:v>
              </c:pt>
              <c:pt idx="5">
                <c:v>22</c:v>
              </c:pt>
              <c:pt idx="6">
                <c:v>22</c:v>
              </c:pt>
              <c:pt idx="7">
                <c:v>24</c:v>
              </c:pt>
              <c:pt idx="8">
                <c:v>24</c:v>
              </c:pt>
              <c:pt idx="9">
                <c:v>24</c:v>
              </c:pt>
              <c:pt idx="10">
                <c:v>24</c:v>
              </c:pt>
              <c:pt idx="11">
                <c:v>24</c:v>
              </c:pt>
              <c:pt idx="12">
                <c:v>24</c:v>
              </c:pt>
              <c:pt idx="13">
                <c:v>24</c:v>
              </c:pt>
              <c:pt idx="14">
                <c:v>25</c:v>
              </c:pt>
              <c:pt idx="15">
                <c:v>24</c:v>
              </c:pt>
              <c:pt idx="16">
                <c:v>23</c:v>
              </c:pt>
              <c:pt idx="17">
                <c:v>23</c:v>
              </c:pt>
              <c:pt idx="18">
                <c:v>23</c:v>
              </c:pt>
              <c:pt idx="19">
                <c:v>23</c:v>
              </c:pt>
              <c:pt idx="20">
                <c:v>23</c:v>
              </c:pt>
              <c:pt idx="21">
                <c:v>23</c:v>
              </c:pt>
              <c:pt idx="22">
                <c:v>23</c:v>
              </c:pt>
              <c:pt idx="23">
                <c:v>24</c:v>
              </c:pt>
              <c:pt idx="24">
                <c:v>24</c:v>
              </c:pt>
              <c:pt idx="25">
                <c:v>24</c:v>
              </c:pt>
              <c:pt idx="26">
                <c:v>24</c:v>
              </c:pt>
              <c:pt idx="27">
                <c:v>25</c:v>
              </c:pt>
              <c:pt idx="28">
                <c:v>26</c:v>
              </c:pt>
              <c:pt idx="29">
                <c:v>27</c:v>
              </c:pt>
              <c:pt idx="30">
                <c:v>27</c:v>
              </c:pt>
              <c:pt idx="31">
                <c:v>28</c:v>
              </c:pt>
              <c:pt idx="32">
                <c:v>28</c:v>
              </c:pt>
              <c:pt idx="33">
                <c:v>29</c:v>
              </c:pt>
              <c:pt idx="34">
                <c:v>29</c:v>
              </c:pt>
              <c:pt idx="35">
                <c:v>29</c:v>
              </c:pt>
            </c:numLit>
          </c:val>
          <c:extLst>
            <c:ext xmlns:c16="http://schemas.microsoft.com/office/drawing/2014/chart" uri="{C3380CC4-5D6E-409C-BE32-E72D297353CC}">
              <c16:uniqueId val="{00000002-BB4F-4DE2-9A12-2A1841D9267E}"/>
            </c:ext>
          </c:extLst>
        </c:ser>
        <c:ser>
          <c:idx val="1"/>
          <c:order val="1"/>
          <c:tx>
            <c:v>G&amp;A</c:v>
          </c:tx>
          <c:spPr>
            <a:solidFill>
              <a:srgbClr val="2E6FA6"/>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18</c:v>
              </c:pt>
              <c:pt idx="1">
                <c:v>18</c:v>
              </c:pt>
              <c:pt idx="2">
                <c:v>18</c:v>
              </c:pt>
              <c:pt idx="3">
                <c:v>18</c:v>
              </c:pt>
              <c:pt idx="4">
                <c:v>19</c:v>
              </c:pt>
              <c:pt idx="5">
                <c:v>20</c:v>
              </c:pt>
              <c:pt idx="6">
                <c:v>20</c:v>
              </c:pt>
              <c:pt idx="7">
                <c:v>22</c:v>
              </c:pt>
              <c:pt idx="8">
                <c:v>22</c:v>
              </c:pt>
              <c:pt idx="9">
                <c:v>23</c:v>
              </c:pt>
              <c:pt idx="10">
                <c:v>23</c:v>
              </c:pt>
              <c:pt idx="11">
                <c:v>22</c:v>
              </c:pt>
              <c:pt idx="12">
                <c:v>22</c:v>
              </c:pt>
              <c:pt idx="13">
                <c:v>22</c:v>
              </c:pt>
              <c:pt idx="14">
                <c:v>22</c:v>
              </c:pt>
              <c:pt idx="15">
                <c:v>21</c:v>
              </c:pt>
              <c:pt idx="16">
                <c:v>21</c:v>
              </c:pt>
              <c:pt idx="17">
                <c:v>21</c:v>
              </c:pt>
              <c:pt idx="18">
                <c:v>22</c:v>
              </c:pt>
              <c:pt idx="19">
                <c:v>23</c:v>
              </c:pt>
              <c:pt idx="20">
                <c:v>24</c:v>
              </c:pt>
              <c:pt idx="21">
                <c:v>24</c:v>
              </c:pt>
              <c:pt idx="22">
                <c:v>25</c:v>
              </c:pt>
              <c:pt idx="23">
                <c:v>25</c:v>
              </c:pt>
              <c:pt idx="24">
                <c:v>24</c:v>
              </c:pt>
              <c:pt idx="25">
                <c:v>25</c:v>
              </c:pt>
              <c:pt idx="26">
                <c:v>24</c:v>
              </c:pt>
              <c:pt idx="27">
                <c:v>24</c:v>
              </c:pt>
              <c:pt idx="28">
                <c:v>26</c:v>
              </c:pt>
              <c:pt idx="29">
                <c:v>26</c:v>
              </c:pt>
              <c:pt idx="30">
                <c:v>26</c:v>
              </c:pt>
              <c:pt idx="31">
                <c:v>26</c:v>
              </c:pt>
              <c:pt idx="32">
                <c:v>25</c:v>
              </c:pt>
              <c:pt idx="33">
                <c:v>25</c:v>
              </c:pt>
              <c:pt idx="34">
                <c:v>24</c:v>
              </c:pt>
              <c:pt idx="35">
                <c:v>24</c:v>
              </c:pt>
            </c:numLit>
          </c:val>
          <c:extLst>
            <c:ext xmlns:c16="http://schemas.microsoft.com/office/drawing/2014/chart" uri="{C3380CC4-5D6E-409C-BE32-E72D297353CC}">
              <c16:uniqueId val="{00000003-BB4F-4DE2-9A12-2A1841D9267E}"/>
            </c:ext>
          </c:extLst>
        </c:ser>
        <c:ser>
          <c:idx val="2"/>
          <c:order val="2"/>
          <c:tx>
            <c:v>R&amp;D</c:v>
          </c:tx>
          <c:spPr>
            <a:solidFill>
              <a:srgbClr val="F2A541"/>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55</c:v>
              </c:pt>
              <c:pt idx="1">
                <c:v>56</c:v>
              </c:pt>
              <c:pt idx="2">
                <c:v>56</c:v>
              </c:pt>
              <c:pt idx="3">
                <c:v>56</c:v>
              </c:pt>
              <c:pt idx="4">
                <c:v>56</c:v>
              </c:pt>
              <c:pt idx="5">
                <c:v>57</c:v>
              </c:pt>
              <c:pt idx="6">
                <c:v>57</c:v>
              </c:pt>
              <c:pt idx="7">
                <c:v>59</c:v>
              </c:pt>
              <c:pt idx="8">
                <c:v>60</c:v>
              </c:pt>
              <c:pt idx="9">
                <c:v>59</c:v>
              </c:pt>
              <c:pt idx="10">
                <c:v>59</c:v>
              </c:pt>
              <c:pt idx="11">
                <c:v>61</c:v>
              </c:pt>
              <c:pt idx="12">
                <c:v>61</c:v>
              </c:pt>
              <c:pt idx="13">
                <c:v>61</c:v>
              </c:pt>
              <c:pt idx="14">
                <c:v>61</c:v>
              </c:pt>
              <c:pt idx="15">
                <c:v>62</c:v>
              </c:pt>
              <c:pt idx="16">
                <c:v>62</c:v>
              </c:pt>
              <c:pt idx="17">
                <c:v>61</c:v>
              </c:pt>
              <c:pt idx="18">
                <c:v>61</c:v>
              </c:pt>
              <c:pt idx="19">
                <c:v>61</c:v>
              </c:pt>
              <c:pt idx="20">
                <c:v>61</c:v>
              </c:pt>
              <c:pt idx="21">
                <c:v>61</c:v>
              </c:pt>
              <c:pt idx="22">
                <c:v>61</c:v>
              </c:pt>
              <c:pt idx="23">
                <c:v>61</c:v>
              </c:pt>
              <c:pt idx="24">
                <c:v>61</c:v>
              </c:pt>
              <c:pt idx="25">
                <c:v>62</c:v>
              </c:pt>
              <c:pt idx="26">
                <c:v>62</c:v>
              </c:pt>
              <c:pt idx="27">
                <c:v>61</c:v>
              </c:pt>
              <c:pt idx="28">
                <c:v>63</c:v>
              </c:pt>
              <c:pt idx="29">
                <c:v>63</c:v>
              </c:pt>
              <c:pt idx="30">
                <c:v>63</c:v>
              </c:pt>
              <c:pt idx="31">
                <c:v>64</c:v>
              </c:pt>
              <c:pt idx="32">
                <c:v>64</c:v>
              </c:pt>
              <c:pt idx="33">
                <c:v>64</c:v>
              </c:pt>
              <c:pt idx="34">
                <c:v>64</c:v>
              </c:pt>
              <c:pt idx="35">
                <c:v>66</c:v>
              </c:pt>
            </c:numLit>
          </c:val>
          <c:extLst>
            <c:ext xmlns:c16="http://schemas.microsoft.com/office/drawing/2014/chart" uri="{C3380CC4-5D6E-409C-BE32-E72D297353CC}">
              <c16:uniqueId val="{00000004-BB4F-4DE2-9A12-2A1841D9267E}"/>
            </c:ext>
          </c:extLst>
        </c:ser>
        <c:ser>
          <c:idx val="3"/>
          <c:order val="3"/>
          <c:tx>
            <c:v>Sales &amp; Marketing</c:v>
          </c:tx>
          <c:spPr>
            <a:solidFill>
              <a:srgbClr val="D65D48"/>
            </a:solidFill>
            <a:ln w="25400">
              <a:noFill/>
            </a:ln>
            <a:effectLst/>
          </c:spP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40</c:v>
              </c:pt>
              <c:pt idx="1">
                <c:v>40</c:v>
              </c:pt>
              <c:pt idx="2">
                <c:v>42</c:v>
              </c:pt>
              <c:pt idx="3">
                <c:v>42</c:v>
              </c:pt>
              <c:pt idx="4">
                <c:v>42</c:v>
              </c:pt>
              <c:pt idx="5">
                <c:v>42</c:v>
              </c:pt>
              <c:pt idx="6">
                <c:v>42</c:v>
              </c:pt>
              <c:pt idx="7">
                <c:v>42</c:v>
              </c:pt>
              <c:pt idx="8">
                <c:v>41</c:v>
              </c:pt>
              <c:pt idx="9">
                <c:v>42</c:v>
              </c:pt>
              <c:pt idx="10">
                <c:v>42</c:v>
              </c:pt>
              <c:pt idx="11">
                <c:v>42</c:v>
              </c:pt>
              <c:pt idx="12">
                <c:v>42</c:v>
              </c:pt>
              <c:pt idx="13">
                <c:v>43</c:v>
              </c:pt>
              <c:pt idx="14">
                <c:v>43</c:v>
              </c:pt>
              <c:pt idx="15">
                <c:v>43</c:v>
              </c:pt>
              <c:pt idx="16">
                <c:v>43</c:v>
              </c:pt>
              <c:pt idx="17">
                <c:v>43</c:v>
              </c:pt>
              <c:pt idx="18">
                <c:v>43</c:v>
              </c:pt>
              <c:pt idx="19">
                <c:v>43</c:v>
              </c:pt>
              <c:pt idx="20">
                <c:v>42</c:v>
              </c:pt>
              <c:pt idx="21">
                <c:v>42</c:v>
              </c:pt>
              <c:pt idx="22">
                <c:v>42</c:v>
              </c:pt>
              <c:pt idx="23">
                <c:v>43</c:v>
              </c:pt>
              <c:pt idx="24">
                <c:v>43</c:v>
              </c:pt>
              <c:pt idx="25">
                <c:v>45</c:v>
              </c:pt>
              <c:pt idx="26">
                <c:v>45</c:v>
              </c:pt>
              <c:pt idx="27">
                <c:v>47</c:v>
              </c:pt>
              <c:pt idx="28">
                <c:v>47</c:v>
              </c:pt>
              <c:pt idx="29">
                <c:v>47</c:v>
              </c:pt>
              <c:pt idx="30">
                <c:v>47</c:v>
              </c:pt>
              <c:pt idx="31">
                <c:v>46</c:v>
              </c:pt>
              <c:pt idx="32">
                <c:v>48</c:v>
              </c:pt>
              <c:pt idx="33">
                <c:v>48</c:v>
              </c:pt>
              <c:pt idx="34">
                <c:v>48</c:v>
              </c:pt>
              <c:pt idx="35">
                <c:v>48</c:v>
              </c:pt>
            </c:numLit>
          </c:val>
          <c:extLst>
            <c:ext xmlns:c16="http://schemas.microsoft.com/office/drawing/2014/chart" uri="{C3380CC4-5D6E-409C-BE32-E72D297353CC}">
              <c16:uniqueId val="{00000005-BB4F-4DE2-9A12-2A1841D9267E}"/>
            </c:ext>
          </c:extLst>
        </c:ser>
        <c:dLbls>
          <c:showLegendKey val="0"/>
          <c:showVal val="0"/>
          <c:showCatName val="0"/>
          <c:showSerName val="0"/>
          <c:showPercent val="0"/>
          <c:showBubbleSize val="0"/>
        </c:dLbls>
        <c:axId val="1285384256"/>
        <c:axId val="569751152"/>
      </c:areaChart>
      <c:catAx>
        <c:axId val="12853842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51152"/>
        <c:crosses val="autoZero"/>
        <c:auto val="1"/>
        <c:lblAlgn val="ctr"/>
        <c:lblOffset val="100"/>
        <c:tickLblSkip val="3"/>
        <c:tickMarkSkip val="3"/>
        <c:noMultiLvlLbl val="0"/>
      </c:catAx>
      <c:valAx>
        <c:axId val="56975115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Employees</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538425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Revenue: Budget vs Actual</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lineChart>
        <c:grouping val="standard"/>
        <c:varyColors val="0"/>
        <c:ser>
          <c:idx val="0"/>
          <c:order val="0"/>
          <c:tx>
            <c:v>Budget</c:v>
          </c:tx>
          <c:spPr>
            <a:ln w="28575" cap="rnd">
              <a:solidFill>
                <a:srgbClr val="8C8C8C"/>
              </a:solidFill>
              <a:round/>
            </a:ln>
            <a:effectLst/>
          </c:spPr>
          <c:marker>
            <c:symbol val="none"/>
          </c:marke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850327.16816910205</c:v>
              </c:pt>
              <c:pt idx="1">
                <c:v>1001010.93852549</c:v>
              </c:pt>
              <c:pt idx="2">
                <c:v>1030399.54033052</c:v>
              </c:pt>
              <c:pt idx="3">
                <c:v>966017.10963455203</c:v>
              </c:pt>
              <c:pt idx="4">
                <c:v>1015324.32089631</c:v>
              </c:pt>
              <c:pt idx="5">
                <c:v>1013960.67027633</c:v>
              </c:pt>
              <c:pt idx="6">
                <c:v>891505.24154117005</c:v>
              </c:pt>
              <c:pt idx="7">
                <c:v>908868.96166728705</c:v>
              </c:pt>
              <c:pt idx="8">
                <c:v>978885.77590338397</c:v>
              </c:pt>
              <c:pt idx="9">
                <c:v>1079590.27348919</c:v>
              </c:pt>
              <c:pt idx="10">
                <c:v>1081684.23005566</c:v>
              </c:pt>
              <c:pt idx="11">
                <c:v>972642.16844143299</c:v>
              </c:pt>
              <c:pt idx="12">
                <c:v>958871.54326494201</c:v>
              </c:pt>
              <c:pt idx="13">
                <c:v>1014096.7259922</c:v>
              </c:pt>
              <c:pt idx="14">
                <c:v>1003450.14599961</c:v>
              </c:pt>
              <c:pt idx="15">
                <c:v>1000647.37138566</c:v>
              </c:pt>
              <c:pt idx="16">
                <c:v>1070446.0536700899</c:v>
              </c:pt>
              <c:pt idx="17">
                <c:v>1337457.0763697899</c:v>
              </c:pt>
              <c:pt idx="18">
                <c:v>1109296.21733902</c:v>
              </c:pt>
              <c:pt idx="19">
                <c:v>1089411.69544741</c:v>
              </c:pt>
              <c:pt idx="20">
                <c:v>1172759.67710179</c:v>
              </c:pt>
              <c:pt idx="21">
                <c:v>1061515.0903195899</c:v>
              </c:pt>
              <c:pt idx="22">
                <c:v>1341491.1878667099</c:v>
              </c:pt>
              <c:pt idx="23">
                <c:v>1257443.0665525401</c:v>
              </c:pt>
              <c:pt idx="24">
                <c:v>1110466.58261045</c:v>
              </c:pt>
              <c:pt idx="25">
                <c:v>1146556.92002269</c:v>
              </c:pt>
              <c:pt idx="26">
                <c:v>1174520.7475358599</c:v>
              </c:pt>
              <c:pt idx="27">
                <c:v>1282996.9759734899</c:v>
              </c:pt>
              <c:pt idx="28">
                <c:v>1236995.26462396</c:v>
              </c:pt>
              <c:pt idx="29">
                <c:v>1367135.1180954201</c:v>
              </c:pt>
              <c:pt idx="30">
                <c:v>1139271.7091959601</c:v>
              </c:pt>
              <c:pt idx="31">
                <c:v>1338358.75627738</c:v>
              </c:pt>
              <c:pt idx="32">
                <c:v>1385940.37029375</c:v>
              </c:pt>
              <c:pt idx="33">
                <c:v>1395608.23953666</c:v>
              </c:pt>
              <c:pt idx="34">
                <c:v>1470883.60065466</c:v>
              </c:pt>
              <c:pt idx="35">
                <c:v>1427844.46496358</c:v>
              </c:pt>
            </c:numLit>
          </c:val>
          <c:smooth val="0"/>
          <c:extLst>
            <c:ext xmlns:c16="http://schemas.microsoft.com/office/drawing/2014/chart" uri="{C3380CC4-5D6E-409C-BE32-E72D297353CC}">
              <c16:uniqueId val="{00000003-F517-4E3B-BB20-267F266F940F}"/>
            </c:ext>
          </c:extLst>
        </c:ser>
        <c:ser>
          <c:idx val="1"/>
          <c:order val="1"/>
          <c:tx>
            <c:v>Actual</c:v>
          </c:tx>
          <c:spPr>
            <a:ln w="28575" cap="rnd">
              <a:solidFill>
                <a:srgbClr val="009688"/>
              </a:solidFill>
              <a:round/>
            </a:ln>
            <a:effectLst/>
          </c:spPr>
          <c:marker>
            <c:symbol val="none"/>
          </c:marke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820650.75</c:v>
              </c:pt>
              <c:pt idx="1">
                <c:v>915124.2</c:v>
              </c:pt>
              <c:pt idx="2">
                <c:v>941476.06</c:v>
              </c:pt>
              <c:pt idx="3">
                <c:v>930467.68</c:v>
              </c:pt>
              <c:pt idx="4">
                <c:v>960598.34</c:v>
              </c:pt>
              <c:pt idx="5">
                <c:v>1086154.67</c:v>
              </c:pt>
              <c:pt idx="6">
                <c:v>911653.26</c:v>
              </c:pt>
              <c:pt idx="7">
                <c:v>976852.36</c:v>
              </c:pt>
              <c:pt idx="8">
                <c:v>1021271.53</c:v>
              </c:pt>
              <c:pt idx="9">
                <c:v>978972.46</c:v>
              </c:pt>
              <c:pt idx="10">
                <c:v>991147.26</c:v>
              </c:pt>
              <c:pt idx="11">
                <c:v>1004739.36</c:v>
              </c:pt>
              <c:pt idx="12">
                <c:v>967405.5</c:v>
              </c:pt>
              <c:pt idx="13">
                <c:v>1065511.43</c:v>
              </c:pt>
              <c:pt idx="14">
                <c:v>1030944.68</c:v>
              </c:pt>
              <c:pt idx="15">
                <c:v>1065889.58</c:v>
              </c:pt>
              <c:pt idx="16">
                <c:v>1085004.1200000001</c:v>
              </c:pt>
              <c:pt idx="17">
                <c:v>1264431.92</c:v>
              </c:pt>
              <c:pt idx="18">
                <c:v>1014673.25</c:v>
              </c:pt>
              <c:pt idx="19">
                <c:v>1110328.3999999999</c:v>
              </c:pt>
              <c:pt idx="20">
                <c:v>1191289.28</c:v>
              </c:pt>
              <c:pt idx="21">
                <c:v>1145905.54</c:v>
              </c:pt>
              <c:pt idx="22">
                <c:v>1211768.99</c:v>
              </c:pt>
              <c:pt idx="23">
                <c:v>1175206.29</c:v>
              </c:pt>
              <c:pt idx="24">
                <c:v>1100916.57</c:v>
              </c:pt>
              <c:pt idx="25">
                <c:v>1212827.9099999999</c:v>
              </c:pt>
              <c:pt idx="26">
                <c:v>1203531.4099999999</c:v>
              </c:pt>
              <c:pt idx="27">
                <c:v>1238861.8799999999</c:v>
              </c:pt>
              <c:pt idx="28">
                <c:v>1287835.77</c:v>
              </c:pt>
              <c:pt idx="29">
                <c:v>1452854.49</c:v>
              </c:pt>
              <c:pt idx="30">
                <c:v>1183133.67</c:v>
              </c:pt>
              <c:pt idx="31">
                <c:v>1252569.96</c:v>
              </c:pt>
              <c:pt idx="32">
                <c:v>1339927.1499999999</c:v>
              </c:pt>
              <c:pt idx="33">
                <c:v>1277121.1000000001</c:v>
              </c:pt>
              <c:pt idx="34">
                <c:v>1348064.82</c:v>
              </c:pt>
              <c:pt idx="35">
                <c:v>1391720</c:v>
              </c:pt>
            </c:numLit>
          </c:val>
          <c:smooth val="0"/>
          <c:extLst>
            <c:ext xmlns:c16="http://schemas.microsoft.com/office/drawing/2014/chart" uri="{C3380CC4-5D6E-409C-BE32-E72D297353CC}">
              <c16:uniqueId val="{00000004-F517-4E3B-BB20-267F266F940F}"/>
            </c:ext>
          </c:extLst>
        </c:ser>
        <c:dLbls>
          <c:showLegendKey val="0"/>
          <c:showVal val="0"/>
          <c:showCatName val="0"/>
          <c:showSerName val="0"/>
          <c:showPercent val="0"/>
          <c:showBubbleSize val="0"/>
        </c:dLbls>
        <c:smooth val="0"/>
        <c:axId val="1286956880"/>
        <c:axId val="569770352"/>
      </c:lineChart>
      <c:catAx>
        <c:axId val="1286956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70352"/>
        <c:crosses val="autoZero"/>
        <c:auto val="1"/>
        <c:lblAlgn val="ctr"/>
        <c:lblOffset val="100"/>
        <c:tickLblSkip val="3"/>
        <c:tickMarkSkip val="3"/>
        <c:noMultiLvlLbl val="0"/>
      </c:catAx>
      <c:valAx>
        <c:axId val="56977035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 Thousands / month</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69568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Cumulative Variance by Line Item</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barChart>
        <c:barDir val="col"/>
        <c:grouping val="clustered"/>
        <c:varyColors val="0"/>
        <c:ser>
          <c:idx val="0"/>
          <c:order val="0"/>
          <c:tx>
            <c:v>Cumulative Variance ($K)</c:v>
          </c:tx>
          <c:spPr>
            <a:solidFill>
              <a:schemeClr val="accent1"/>
            </a:solidFill>
            <a:ln>
              <a:noFill/>
            </a:ln>
            <a:effectLst/>
          </c:spPr>
          <c:invertIfNegative val="0"/>
          <c:dPt>
            <c:idx val="0"/>
            <c:invertIfNegative val="0"/>
            <c:bubble3D val="0"/>
            <c:spPr>
              <a:solidFill>
                <a:srgbClr val="D65D48"/>
              </a:solidFill>
              <a:ln>
                <a:noFill/>
              </a:ln>
              <a:effectLst/>
              <a:extLst>
                <a:ext uri="{91240B29-F687-4F45-9708-019B960494DF}">
                  <a14:hiddenLine xmlns:a14="http://schemas.microsoft.com/office/drawing/2010/main">
                    <a:noFill/>
                  </a14:hiddenLine>
                </a:ext>
              </a:extLst>
            </c:spPr>
            <c:extLst>
              <c:ext xmlns:c16="http://schemas.microsoft.com/office/drawing/2014/chart" uri="{C3380CC4-5D6E-409C-BE32-E72D297353CC}">
                <c16:uniqueId val="{00000004-1AF9-483E-ADC4-19D193056800}"/>
              </c:ext>
            </c:extLst>
          </c:dPt>
          <c:dPt>
            <c:idx val="1"/>
            <c:invertIfNegative val="0"/>
            <c:bubble3D val="0"/>
            <c:spPr>
              <a:solidFill>
                <a:srgbClr val="009688"/>
              </a:solidFill>
              <a:ln>
                <a:noFill/>
              </a:ln>
              <a:effectLst/>
              <a:extLst>
                <a:ext uri="{91240B29-F687-4F45-9708-019B960494DF}">
                  <a14:hiddenLine xmlns:a14="http://schemas.microsoft.com/office/drawing/2010/main">
                    <a:noFill/>
                  </a14:hiddenLine>
                </a:ext>
              </a:extLst>
            </c:spPr>
            <c:extLst>
              <c:ext xmlns:c16="http://schemas.microsoft.com/office/drawing/2014/chart" uri="{C3380CC4-5D6E-409C-BE32-E72D297353CC}">
                <c16:uniqueId val="{00000005-1AF9-483E-ADC4-19D193056800}"/>
              </c:ext>
            </c:extLst>
          </c:dPt>
          <c:dPt>
            <c:idx val="2"/>
            <c:invertIfNegative val="0"/>
            <c:bubble3D val="0"/>
            <c:spPr>
              <a:solidFill>
                <a:srgbClr val="009688"/>
              </a:solidFill>
              <a:ln>
                <a:noFill/>
              </a:ln>
              <a:effectLst/>
              <a:extLst>
                <a:ext uri="{91240B29-F687-4F45-9708-019B960494DF}">
                  <a14:hiddenLine xmlns:a14="http://schemas.microsoft.com/office/drawing/2010/main">
                    <a:noFill/>
                  </a14:hiddenLine>
                </a:ext>
              </a:extLst>
            </c:spPr>
            <c:extLst>
              <c:ext xmlns:c16="http://schemas.microsoft.com/office/drawing/2014/chart" uri="{C3380CC4-5D6E-409C-BE32-E72D297353CC}">
                <c16:uniqueId val="{00000006-1AF9-483E-ADC4-19D193056800}"/>
              </c:ext>
            </c:extLst>
          </c:dPt>
          <c:dPt>
            <c:idx val="3"/>
            <c:invertIfNegative val="0"/>
            <c:bubble3D val="0"/>
            <c:spPr>
              <a:solidFill>
                <a:srgbClr val="009688"/>
              </a:solidFill>
              <a:ln>
                <a:noFill/>
              </a:ln>
              <a:effectLst/>
              <a:extLst>
                <a:ext uri="{91240B29-F687-4F45-9708-019B960494DF}">
                  <a14:hiddenLine xmlns:a14="http://schemas.microsoft.com/office/drawing/2010/main">
                    <a:noFill/>
                  </a14:hiddenLine>
                </a:ext>
              </a:extLst>
            </c:spPr>
            <c:extLst>
              <c:ext xmlns:c16="http://schemas.microsoft.com/office/drawing/2014/chart" uri="{C3380CC4-5D6E-409C-BE32-E72D297353CC}">
                <c16:uniqueId val="{00000007-1AF9-483E-ADC4-19D193056800}"/>
              </c:ext>
            </c:extLst>
          </c:dPt>
          <c:dPt>
            <c:idx val="4"/>
            <c:invertIfNegative val="0"/>
            <c:bubble3D val="0"/>
            <c:spPr>
              <a:solidFill>
                <a:srgbClr val="009688"/>
              </a:solidFill>
              <a:ln>
                <a:noFill/>
              </a:ln>
              <a:effectLst/>
              <a:extLst>
                <a:ext uri="{91240B29-F687-4F45-9708-019B960494DF}">
                  <a14:hiddenLine xmlns:a14="http://schemas.microsoft.com/office/drawing/2010/main">
                    <a:noFill/>
                  </a14:hiddenLine>
                </a:ext>
              </a:extLst>
            </c:spPr>
            <c:extLst>
              <c:ext xmlns:c16="http://schemas.microsoft.com/office/drawing/2014/chart" uri="{C3380CC4-5D6E-409C-BE32-E72D297353CC}">
                <c16:uniqueId val="{00000008-1AF9-483E-ADC4-19D193056800}"/>
              </c:ext>
            </c:extLst>
          </c:dPt>
          <c:cat>
            <c:strLit>
              <c:ptCount val="5"/>
              <c:pt idx="0">
                <c:v>Revenue</c:v>
              </c:pt>
              <c:pt idx="1">
                <c:v>G&amp;A</c:v>
              </c:pt>
              <c:pt idx="2">
                <c:v>Customer Success</c:v>
              </c:pt>
              <c:pt idx="3">
                <c:v>Sales &amp; Marketing</c:v>
              </c:pt>
              <c:pt idx="4">
                <c:v>R&amp;D</c:v>
              </c:pt>
            </c:strLit>
          </c:cat>
          <c:val>
            <c:numLit>
              <c:formatCode>General</c:formatCode>
              <c:ptCount val="5"/>
              <c:pt idx="0">
                <c:v>-527</c:v>
              </c:pt>
              <c:pt idx="1">
                <c:v>29</c:v>
              </c:pt>
              <c:pt idx="2">
                <c:v>35</c:v>
              </c:pt>
              <c:pt idx="3">
                <c:v>156</c:v>
              </c:pt>
              <c:pt idx="4">
                <c:v>176</c:v>
              </c:pt>
            </c:numLit>
          </c:val>
          <c:extLst>
            <c:ext xmlns:c16="http://schemas.microsoft.com/office/drawing/2014/chart" uri="{C3380CC4-5D6E-409C-BE32-E72D297353CC}">
              <c16:uniqueId val="{00000003-1AF9-483E-ADC4-19D193056800}"/>
            </c:ext>
          </c:extLst>
        </c:ser>
        <c:dLbls>
          <c:showLegendKey val="0"/>
          <c:showVal val="0"/>
          <c:showCatName val="0"/>
          <c:showSerName val="0"/>
          <c:showPercent val="0"/>
          <c:showBubbleSize val="0"/>
        </c:dLbls>
        <c:gapWidth val="219"/>
        <c:overlap val="-27"/>
        <c:axId val="1286930432"/>
        <c:axId val="569799152"/>
      </c:barChart>
      <c:catAx>
        <c:axId val="1286930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569799152"/>
        <c:crosses val="autoZero"/>
        <c:auto val="1"/>
        <c:lblAlgn val="ctr"/>
        <c:lblOffset val="100"/>
        <c:noMultiLvlLbl val="0"/>
      </c:catAx>
      <c:valAx>
        <c:axId val="569799152"/>
        <c:scaling>
          <c:orientation val="minMax"/>
        </c:scaling>
        <c:delete val="0"/>
        <c:axPos val="l"/>
        <c:majorGridlines>
          <c:spPr>
            <a:ln w="9525" cap="flat" cmpd="sng" algn="ctr">
              <a:solidFill>
                <a:srgbClr val="EBEEF2"/>
              </a:solidFill>
              <a:round/>
            </a:ln>
            <a:effectLst/>
          </c:spPr>
        </c:majorGridlines>
        <c:numFmt formatCode="&quot;$&quot;#,##0&quot;K&quot;;\-&quot;$&quot;#,##0&quot;K&quot;"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693043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r>
              <a:rPr lang="en-US"/>
              <a:t>Revenue, Opex, Operating Profit ($ Thousands) and Operating Margin (%)</a:t>
            </a:r>
          </a:p>
        </c:rich>
      </c:tx>
      <c:overlay val="0"/>
      <c:spPr>
        <a:noFill/>
        <a:ln>
          <a:noFill/>
        </a:ln>
        <a:effectLst/>
      </c:spPr>
      <c:txPr>
        <a:bodyPr rot="0" spcFirstLastPara="1" vertOverflow="ellipsis" vert="horz" wrap="square" anchor="ctr" anchorCtr="1"/>
        <a:lstStyle/>
        <a:p>
          <a:pPr>
            <a:defRPr sz="1300" b="1" i="0" u="none" strike="noStrike" kern="1200" spc="0" baseline="0">
              <a:solidFill>
                <a:srgbClr val="1B2A4A"/>
              </a:solidFill>
              <a:latin typeface="Calibri"/>
              <a:ea typeface="Calibri"/>
              <a:cs typeface="Calibri"/>
            </a:defRPr>
          </a:pPr>
          <a:endParaRPr lang="en-US"/>
        </a:p>
      </c:txPr>
    </c:title>
    <c:autoTitleDeleted val="0"/>
    <c:plotArea>
      <c:layout/>
      <c:barChart>
        <c:barDir val="col"/>
        <c:grouping val="clustered"/>
        <c:varyColors val="0"/>
        <c:ser>
          <c:idx val="0"/>
          <c:order val="0"/>
          <c:tx>
            <c:v>Total Revenue</c:v>
          </c:tx>
          <c:spPr>
            <a:solidFill>
              <a:srgbClr val="009688"/>
            </a:solidFill>
            <a:ln>
              <a:noFill/>
            </a:ln>
            <a:effectLst/>
            <a:extLst>
              <a:ext uri="{91240B29-F687-4F45-9708-019B960494DF}">
                <a14:hiddenLine xmlns:a14="http://schemas.microsoft.com/office/drawing/2010/main">
                  <a:noFill/>
                </a14:hiddenLine>
              </a:ext>
            </a:extLst>
          </c:spPr>
          <c:invertIfNegative val="0"/>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820650.75</c:v>
              </c:pt>
              <c:pt idx="1">
                <c:v>915124.2</c:v>
              </c:pt>
              <c:pt idx="2">
                <c:v>941476.06</c:v>
              </c:pt>
              <c:pt idx="3">
                <c:v>930467.68</c:v>
              </c:pt>
              <c:pt idx="4">
                <c:v>960598.34</c:v>
              </c:pt>
              <c:pt idx="5">
                <c:v>1086154.67</c:v>
              </c:pt>
              <c:pt idx="6">
                <c:v>911653.26</c:v>
              </c:pt>
              <c:pt idx="7">
                <c:v>976852.36</c:v>
              </c:pt>
              <c:pt idx="8">
                <c:v>1021271.53</c:v>
              </c:pt>
              <c:pt idx="9">
                <c:v>978972.46</c:v>
              </c:pt>
              <c:pt idx="10">
                <c:v>991147.26</c:v>
              </c:pt>
              <c:pt idx="11">
                <c:v>1004739.36</c:v>
              </c:pt>
              <c:pt idx="12">
                <c:v>967405.5</c:v>
              </c:pt>
              <c:pt idx="13">
                <c:v>1065511.43</c:v>
              </c:pt>
              <c:pt idx="14">
                <c:v>1030944.68</c:v>
              </c:pt>
              <c:pt idx="15">
                <c:v>1065889.58</c:v>
              </c:pt>
              <c:pt idx="16">
                <c:v>1085004.1200000001</c:v>
              </c:pt>
              <c:pt idx="17">
                <c:v>1264431.92</c:v>
              </c:pt>
              <c:pt idx="18">
                <c:v>1014673.25</c:v>
              </c:pt>
              <c:pt idx="19">
                <c:v>1110328.3999999999</c:v>
              </c:pt>
              <c:pt idx="20">
                <c:v>1191289.28</c:v>
              </c:pt>
              <c:pt idx="21">
                <c:v>1145905.54</c:v>
              </c:pt>
              <c:pt idx="22">
                <c:v>1211768.99</c:v>
              </c:pt>
              <c:pt idx="23">
                <c:v>1175206.29</c:v>
              </c:pt>
              <c:pt idx="24">
                <c:v>1100916.57</c:v>
              </c:pt>
              <c:pt idx="25">
                <c:v>1212827.9099999999</c:v>
              </c:pt>
              <c:pt idx="26">
                <c:v>1203531.4099999999</c:v>
              </c:pt>
              <c:pt idx="27">
                <c:v>1238861.8799999999</c:v>
              </c:pt>
              <c:pt idx="28">
                <c:v>1287835.77</c:v>
              </c:pt>
              <c:pt idx="29">
                <c:v>1452854.49</c:v>
              </c:pt>
              <c:pt idx="30">
                <c:v>1183133.67</c:v>
              </c:pt>
              <c:pt idx="31">
                <c:v>1252569.96</c:v>
              </c:pt>
              <c:pt idx="32">
                <c:v>1339927.1499999999</c:v>
              </c:pt>
              <c:pt idx="33">
                <c:v>1277121.1000000001</c:v>
              </c:pt>
              <c:pt idx="34">
                <c:v>1348064.82</c:v>
              </c:pt>
              <c:pt idx="35">
                <c:v>1391720</c:v>
              </c:pt>
            </c:numLit>
          </c:val>
          <c:extLst>
            <c:ext xmlns:c16="http://schemas.microsoft.com/office/drawing/2014/chart" uri="{C3380CC4-5D6E-409C-BE32-E72D297353CC}">
              <c16:uniqueId val="{00000003-BD5D-441A-8309-F4BF3C6ABB88}"/>
            </c:ext>
          </c:extLst>
        </c:ser>
        <c:ser>
          <c:idx val="1"/>
          <c:order val="1"/>
          <c:tx>
            <c:v>Total Opex</c:v>
          </c:tx>
          <c:spPr>
            <a:solidFill>
              <a:srgbClr val="8C8C8C"/>
            </a:solidFill>
            <a:ln>
              <a:noFill/>
            </a:ln>
            <a:effectLst/>
            <a:extLst>
              <a:ext uri="{91240B29-F687-4F45-9708-019B960494DF}">
                <a14:hiddenLine xmlns:a14="http://schemas.microsoft.com/office/drawing/2010/main">
                  <a:noFill/>
                </a14:hiddenLine>
              </a:ext>
            </a:extLst>
          </c:spPr>
          <c:invertIfNegative val="0"/>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615312.23</c:v>
              </c:pt>
              <c:pt idx="1">
                <c:v>595002.79</c:v>
              </c:pt>
              <c:pt idx="2">
                <c:v>611004.48</c:v>
              </c:pt>
              <c:pt idx="3">
                <c:v>614260.31999999995</c:v>
              </c:pt>
              <c:pt idx="4">
                <c:v>617302.18000000005</c:v>
              </c:pt>
              <c:pt idx="5">
                <c:v>622460.43999999994</c:v>
              </c:pt>
              <c:pt idx="6">
                <c:v>624999.94999999995</c:v>
              </c:pt>
              <c:pt idx="7">
                <c:v>642301.65</c:v>
              </c:pt>
              <c:pt idx="8">
                <c:v>659260.31000000006</c:v>
              </c:pt>
              <c:pt idx="9">
                <c:v>647864.07999999996</c:v>
              </c:pt>
              <c:pt idx="10">
                <c:v>673772.67</c:v>
              </c:pt>
              <c:pt idx="11">
                <c:v>665069.36</c:v>
              </c:pt>
              <c:pt idx="12">
                <c:v>681678.23</c:v>
              </c:pt>
              <c:pt idx="13">
                <c:v>696071.12</c:v>
              </c:pt>
              <c:pt idx="14">
                <c:v>684703.69</c:v>
              </c:pt>
              <c:pt idx="15">
                <c:v>699944.84</c:v>
              </c:pt>
              <c:pt idx="16">
                <c:v>686681.42</c:v>
              </c:pt>
              <c:pt idx="17">
                <c:v>724134.11</c:v>
              </c:pt>
              <c:pt idx="18">
                <c:v>735317.98</c:v>
              </c:pt>
              <c:pt idx="19">
                <c:v>710673.89</c:v>
              </c:pt>
              <c:pt idx="20">
                <c:v>743936.59</c:v>
              </c:pt>
              <c:pt idx="21">
                <c:v>735061.95</c:v>
              </c:pt>
              <c:pt idx="22">
                <c:v>755270.38</c:v>
              </c:pt>
              <c:pt idx="23">
                <c:v>750823.75</c:v>
              </c:pt>
              <c:pt idx="24">
                <c:v>723365.08</c:v>
              </c:pt>
              <c:pt idx="25">
                <c:v>738939.73</c:v>
              </c:pt>
              <c:pt idx="26">
                <c:v>749301.1</c:v>
              </c:pt>
              <c:pt idx="27">
                <c:v>800574.21</c:v>
              </c:pt>
              <c:pt idx="28">
                <c:v>783021.89</c:v>
              </c:pt>
              <c:pt idx="29">
                <c:v>779255.46</c:v>
              </c:pt>
              <c:pt idx="30">
                <c:v>787320.16</c:v>
              </c:pt>
              <c:pt idx="31">
                <c:v>841957.21</c:v>
              </c:pt>
              <c:pt idx="32">
                <c:v>825706.47</c:v>
              </c:pt>
              <c:pt idx="33">
                <c:v>824262.89</c:v>
              </c:pt>
              <c:pt idx="34">
                <c:v>820635.17</c:v>
              </c:pt>
              <c:pt idx="35">
                <c:v>837457.77</c:v>
              </c:pt>
            </c:numLit>
          </c:val>
          <c:extLst>
            <c:ext xmlns:c16="http://schemas.microsoft.com/office/drawing/2014/chart" uri="{C3380CC4-5D6E-409C-BE32-E72D297353CC}">
              <c16:uniqueId val="{00000004-BD5D-441A-8309-F4BF3C6ABB88}"/>
            </c:ext>
          </c:extLst>
        </c:ser>
        <c:ser>
          <c:idx val="2"/>
          <c:order val="2"/>
          <c:tx>
            <c:v>Operating Profit</c:v>
          </c:tx>
          <c:spPr>
            <a:solidFill>
              <a:srgbClr val="2E6FA6"/>
            </a:solidFill>
            <a:ln>
              <a:noFill/>
            </a:ln>
            <a:effectLst/>
            <a:extLst>
              <a:ext uri="{91240B29-F687-4F45-9708-019B960494DF}">
                <a14:hiddenLine xmlns:a14="http://schemas.microsoft.com/office/drawing/2010/main">
                  <a:noFill/>
                </a14:hiddenLine>
              </a:ext>
            </a:extLst>
          </c:spPr>
          <c:invertIfNegative val="0"/>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205338.52</c:v>
              </c:pt>
              <c:pt idx="1">
                <c:v>320121.40999999997</c:v>
              </c:pt>
              <c:pt idx="2">
                <c:v>330471.58</c:v>
              </c:pt>
              <c:pt idx="3">
                <c:v>316207.35999999999</c:v>
              </c:pt>
              <c:pt idx="4">
                <c:v>343296.16</c:v>
              </c:pt>
              <c:pt idx="5">
                <c:v>463694.23</c:v>
              </c:pt>
              <c:pt idx="6">
                <c:v>286653.31</c:v>
              </c:pt>
              <c:pt idx="7">
                <c:v>334550.71000000002</c:v>
              </c:pt>
              <c:pt idx="8">
                <c:v>362011.22</c:v>
              </c:pt>
              <c:pt idx="9">
                <c:v>331108.38</c:v>
              </c:pt>
              <c:pt idx="10">
                <c:v>317374.59000000003</c:v>
              </c:pt>
              <c:pt idx="11">
                <c:v>339670</c:v>
              </c:pt>
              <c:pt idx="12">
                <c:v>285727.27</c:v>
              </c:pt>
              <c:pt idx="13">
                <c:v>369440.31</c:v>
              </c:pt>
              <c:pt idx="14">
                <c:v>346240.99</c:v>
              </c:pt>
              <c:pt idx="15">
                <c:v>365944.74</c:v>
              </c:pt>
              <c:pt idx="16">
                <c:v>398322.7</c:v>
              </c:pt>
              <c:pt idx="17">
                <c:v>540297.81000000006</c:v>
              </c:pt>
              <c:pt idx="18">
                <c:v>279355.27</c:v>
              </c:pt>
              <c:pt idx="19">
                <c:v>399654.51</c:v>
              </c:pt>
              <c:pt idx="20">
                <c:v>447352.69</c:v>
              </c:pt>
              <c:pt idx="21">
                <c:v>410843.59</c:v>
              </c:pt>
              <c:pt idx="22">
                <c:v>456498.61</c:v>
              </c:pt>
              <c:pt idx="23">
                <c:v>424382.54</c:v>
              </c:pt>
              <c:pt idx="24">
                <c:v>377551.49</c:v>
              </c:pt>
              <c:pt idx="25">
                <c:v>473888.18</c:v>
              </c:pt>
              <c:pt idx="26">
                <c:v>454230.31</c:v>
              </c:pt>
              <c:pt idx="27">
                <c:v>438287.67</c:v>
              </c:pt>
              <c:pt idx="28">
                <c:v>504813.88</c:v>
              </c:pt>
              <c:pt idx="29">
                <c:v>673599.03</c:v>
              </c:pt>
              <c:pt idx="30">
                <c:v>395813.51</c:v>
              </c:pt>
              <c:pt idx="31">
                <c:v>410612.75</c:v>
              </c:pt>
              <c:pt idx="32">
                <c:v>514220.68</c:v>
              </c:pt>
              <c:pt idx="33">
                <c:v>452858.21</c:v>
              </c:pt>
              <c:pt idx="34">
                <c:v>527429.65</c:v>
              </c:pt>
              <c:pt idx="35">
                <c:v>554262.23</c:v>
              </c:pt>
            </c:numLit>
          </c:val>
          <c:extLst>
            <c:ext xmlns:c16="http://schemas.microsoft.com/office/drawing/2014/chart" uri="{C3380CC4-5D6E-409C-BE32-E72D297353CC}">
              <c16:uniqueId val="{00000005-BD5D-441A-8309-F4BF3C6ABB88}"/>
            </c:ext>
          </c:extLst>
        </c:ser>
        <c:dLbls>
          <c:showLegendKey val="0"/>
          <c:showVal val="0"/>
          <c:showCatName val="0"/>
          <c:showSerName val="0"/>
          <c:showPercent val="0"/>
          <c:showBubbleSize val="0"/>
        </c:dLbls>
        <c:gapWidth val="219"/>
        <c:overlap val="-27"/>
        <c:axId val="1286960592"/>
        <c:axId val="569795312"/>
      </c:barChart>
      <c:lineChart>
        <c:grouping val="standard"/>
        <c:varyColors val="0"/>
        <c:ser>
          <c:idx val="3"/>
          <c:order val="3"/>
          <c:tx>
            <c:v>Operating Margin %</c:v>
          </c:tx>
          <c:spPr>
            <a:ln w="31750" cap="rnd">
              <a:solidFill>
                <a:srgbClr val="F2A541"/>
              </a:solidFill>
              <a:round/>
            </a:ln>
            <a:effectLst/>
          </c:spPr>
          <c:marker>
            <c:symbol val="circle"/>
            <c:size val="5"/>
            <c:spPr>
              <a:solidFill>
                <a:srgbClr val="F2A541"/>
              </a:solidFill>
              <a:ln w="31750">
                <a:solidFill>
                  <a:srgbClr val="F2A541"/>
                </a:solidFill>
                <a:prstDash val="solid"/>
              </a:ln>
              <a:effectLst/>
            </c:spPr>
          </c:marker>
          <c:cat>
            <c:strLit>
              <c:ptCount val="36"/>
              <c:pt idx="0">
                <c:v>Jul-23</c:v>
              </c:pt>
              <c:pt idx="1">
                <c:v>Aug-23</c:v>
              </c:pt>
              <c:pt idx="2">
                <c:v>Sep-23</c:v>
              </c:pt>
              <c:pt idx="3">
                <c:v>Oct-23</c:v>
              </c:pt>
              <c:pt idx="4">
                <c:v>Nov-23</c:v>
              </c:pt>
              <c:pt idx="5">
                <c:v>Dec-23</c:v>
              </c:pt>
              <c:pt idx="6">
                <c:v>Jan-24</c:v>
              </c:pt>
              <c:pt idx="7">
                <c:v>Feb-24</c:v>
              </c:pt>
              <c:pt idx="8">
                <c:v>Mar-24</c:v>
              </c:pt>
              <c:pt idx="9">
                <c:v>Apr-24</c:v>
              </c:pt>
              <c:pt idx="10">
                <c:v>May-24</c:v>
              </c:pt>
              <c:pt idx="11">
                <c:v>Jun-24</c:v>
              </c:pt>
              <c:pt idx="12">
                <c:v>Jul-24</c:v>
              </c:pt>
              <c:pt idx="13">
                <c:v>Aug-24</c:v>
              </c:pt>
              <c:pt idx="14">
                <c:v>Sep-24</c:v>
              </c:pt>
              <c:pt idx="15">
                <c:v>Oct-24</c:v>
              </c:pt>
              <c:pt idx="16">
                <c:v>Nov-24</c:v>
              </c:pt>
              <c:pt idx="17">
                <c:v>Dec-24</c:v>
              </c:pt>
              <c:pt idx="18">
                <c:v>Jan-25</c:v>
              </c:pt>
              <c:pt idx="19">
                <c:v>Feb-25</c:v>
              </c:pt>
              <c:pt idx="20">
                <c:v>Mar-25</c:v>
              </c:pt>
              <c:pt idx="21">
                <c:v>Apr-25</c:v>
              </c:pt>
              <c:pt idx="22">
                <c:v>May-25</c:v>
              </c:pt>
              <c:pt idx="23">
                <c:v>Jun-25</c:v>
              </c:pt>
              <c:pt idx="24">
                <c:v>Jul-25</c:v>
              </c:pt>
              <c:pt idx="25">
                <c:v>Aug-25</c:v>
              </c:pt>
              <c:pt idx="26">
                <c:v>Sep-25</c:v>
              </c:pt>
              <c:pt idx="27">
                <c:v>Oct-25</c:v>
              </c:pt>
              <c:pt idx="28">
                <c:v>Nov-25</c:v>
              </c:pt>
              <c:pt idx="29">
                <c:v>Dec-25</c:v>
              </c:pt>
              <c:pt idx="30">
                <c:v>Jan-26</c:v>
              </c:pt>
              <c:pt idx="31">
                <c:v>Feb-26</c:v>
              </c:pt>
              <c:pt idx="32">
                <c:v>Mar-26</c:v>
              </c:pt>
              <c:pt idx="33">
                <c:v>Apr-26</c:v>
              </c:pt>
              <c:pt idx="34">
                <c:v>May-26</c:v>
              </c:pt>
              <c:pt idx="35">
                <c:v>Jun-26</c:v>
              </c:pt>
            </c:strLit>
          </c:cat>
          <c:val>
            <c:numLit>
              <c:formatCode>General</c:formatCode>
              <c:ptCount val="36"/>
              <c:pt idx="0">
                <c:v>0.250214259841961</c:v>
              </c:pt>
              <c:pt idx="1">
                <c:v>0.34981198180531098</c:v>
              </c:pt>
              <c:pt idx="2">
                <c:v>0.35101432106515801</c:v>
              </c:pt>
              <c:pt idx="3">
                <c:v>0.339837016155145</c:v>
              </c:pt>
              <c:pt idx="4">
                <c:v>0.35737742374195602</c:v>
              </c:pt>
              <c:pt idx="5">
                <c:v>0.42691362731976301</c:v>
              </c:pt>
              <c:pt idx="6">
                <c:v>0.31443238627809</c:v>
              </c:pt>
              <c:pt idx="7">
                <c:v>0.34247827378950102</c:v>
              </c:pt>
              <c:pt idx="8">
                <c:v>0.354471077833727</c:v>
              </c:pt>
              <c:pt idx="9">
                <c:v>0.33822032133569901</c:v>
              </c:pt>
              <c:pt idx="10">
                <c:v>0.320209319854246</c:v>
              </c:pt>
              <c:pt idx="11">
                <c:v>0.33806777510935798</c:v>
              </c:pt>
              <c:pt idx="12">
                <c:v>0.29535419221825798</c:v>
              </c:pt>
              <c:pt idx="13">
                <c:v>0.34672580659223901</c:v>
              </c:pt>
              <c:pt idx="14">
                <c:v>0.33584827267356399</c:v>
              </c:pt>
              <c:pt idx="15">
                <c:v>0.34332331121953502</c:v>
              </c:pt>
              <c:pt idx="16">
                <c:v>0.36711630182565602</c:v>
              </c:pt>
              <c:pt idx="17">
                <c:v>0.427304785219279</c:v>
              </c:pt>
              <c:pt idx="18">
                <c:v>0.27531549688532703</c:v>
              </c:pt>
              <c:pt idx="19">
                <c:v>0.359942616977103</c:v>
              </c:pt>
              <c:pt idx="20">
                <c:v>0.37551978139180398</c:v>
              </c:pt>
              <c:pt idx="21">
                <c:v>0.35853181231674702</c:v>
              </c:pt>
              <c:pt idx="22">
                <c:v>0.37672082201080298</c:v>
              </c:pt>
              <c:pt idx="23">
                <c:v>0.361113230597157</c:v>
              </c:pt>
              <c:pt idx="24">
                <c:v>0.342942871683728</c:v>
              </c:pt>
              <c:pt idx="25">
                <c:v>0.39072994288200402</c:v>
              </c:pt>
              <c:pt idx="26">
                <c:v>0.37741458696121599</c:v>
              </c:pt>
              <c:pt idx="27">
                <c:v>0.35378251367295299</c:v>
              </c:pt>
              <c:pt idx="28">
                <c:v>0.39198622352289503</c:v>
              </c:pt>
              <c:pt idx="29">
                <c:v>0.46363833036025498</c:v>
              </c:pt>
              <c:pt idx="30">
                <c:v>0.33454673807060198</c:v>
              </c:pt>
              <c:pt idx="31">
                <c:v>0.32781622034109797</c:v>
              </c:pt>
              <c:pt idx="32">
                <c:v>0.38376763990490098</c:v>
              </c:pt>
              <c:pt idx="33">
                <c:v>0.35459300609785599</c:v>
              </c:pt>
              <c:pt idx="34">
                <c:v>0.39124947270710603</c:v>
              </c:pt>
              <c:pt idx="35">
                <c:v>0.398256998534188</c:v>
              </c:pt>
            </c:numLit>
          </c:val>
          <c:smooth val="0"/>
          <c:extLst>
            <c:ext xmlns:c16="http://schemas.microsoft.com/office/drawing/2014/chart" uri="{C3380CC4-5D6E-409C-BE32-E72D297353CC}">
              <c16:uniqueId val="{00000006-BD5D-441A-8309-F4BF3C6ABB88}"/>
            </c:ext>
          </c:extLst>
        </c:ser>
        <c:dLbls>
          <c:showLegendKey val="0"/>
          <c:showVal val="0"/>
          <c:showCatName val="0"/>
          <c:showSerName val="0"/>
          <c:showPercent val="0"/>
          <c:showBubbleSize val="0"/>
        </c:dLbls>
        <c:marker val="1"/>
        <c:smooth val="0"/>
        <c:axId val="1286952240"/>
        <c:axId val="569817392"/>
      </c:lineChart>
      <c:catAx>
        <c:axId val="1286960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800" b="0" i="0" u="none" strike="noStrike" kern="1200" baseline="0">
                <a:solidFill>
                  <a:schemeClr val="tx1">
                    <a:lumMod val="65000"/>
                    <a:lumOff val="35000"/>
                  </a:schemeClr>
                </a:solidFill>
                <a:latin typeface="Calibri"/>
                <a:ea typeface="Calibri"/>
                <a:cs typeface="Calibri"/>
              </a:defRPr>
            </a:pPr>
            <a:endParaRPr lang="en-US"/>
          </a:p>
        </c:txPr>
        <c:crossAx val="569795312"/>
        <c:crosses val="autoZero"/>
        <c:auto val="1"/>
        <c:lblAlgn val="ctr"/>
        <c:lblOffset val="100"/>
        <c:tickLblSkip val="3"/>
        <c:tickMarkSkip val="3"/>
        <c:noMultiLvlLbl val="0"/>
      </c:catAx>
      <c:valAx>
        <c:axId val="569795312"/>
        <c:scaling>
          <c:orientation val="minMax"/>
        </c:scaling>
        <c:delete val="0"/>
        <c:axPos val="l"/>
        <c:majorGridlines>
          <c:spPr>
            <a:ln w="9525" cap="flat" cmpd="sng" algn="ctr">
              <a:solidFill>
                <a:srgbClr val="EBEEF2"/>
              </a:solidFill>
              <a:round/>
            </a:ln>
            <a:effectLst/>
          </c:spPr>
        </c:majorGridlines>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 Thousands / month</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6960592"/>
        <c:crosses val="autoZero"/>
        <c:crossBetween val="between"/>
      </c:valAx>
      <c:valAx>
        <c:axId val="569817392"/>
        <c:scaling>
          <c:orientation val="minMax"/>
        </c:scaling>
        <c:delete val="0"/>
        <c:axPos val="r"/>
        <c:title>
          <c:tx>
            <c:rich>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r>
                  <a:rPr lang="en-US"/>
                  <a:t>Operating Margin %</a:t>
                </a:r>
              </a:p>
            </c:rich>
          </c:tx>
          <c:overlay val="0"/>
          <c:spPr>
            <a:noFill/>
            <a:ln>
              <a:noFill/>
            </a:ln>
            <a:effectLst/>
          </c:spPr>
          <c:txPr>
            <a:bodyPr rot="-5400000" spcFirstLastPara="1" vertOverflow="ellipsis" vert="horz" wrap="square" anchor="ctr" anchorCtr="1"/>
            <a:lstStyle/>
            <a:p>
              <a:pPr>
                <a:defRPr sz="900" b="0" i="0" u="none" strike="noStrike" kern="1200" baseline="0">
                  <a:solidFill>
                    <a:srgbClr val="8C8C8C"/>
                  </a:solidFill>
                  <a:latin typeface="Calibri"/>
                  <a:ea typeface="Calibri"/>
                  <a:cs typeface="Calibri"/>
                </a:defRPr>
              </a:pPr>
              <a:endParaRPr lang="en-US"/>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Calibri"/>
                <a:ea typeface="Calibri"/>
                <a:cs typeface="Calibri"/>
              </a:defRPr>
            </a:pPr>
            <a:endParaRPr lang="en-US"/>
          </a:p>
        </c:txPr>
        <c:crossAx val="1286952240"/>
        <c:crosses val="max"/>
        <c:crossBetween val="between"/>
      </c:valAx>
      <c:catAx>
        <c:axId val="1286952240"/>
        <c:scaling>
          <c:orientation val="minMax"/>
        </c:scaling>
        <c:delete val="1"/>
        <c:axPos val="b"/>
        <c:numFmt formatCode="General" sourceLinked="1"/>
        <c:majorTickMark val="out"/>
        <c:minorTickMark val="none"/>
        <c:tickLblPos val="nextTo"/>
        <c:crossAx val="5698173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Calibri"/>
              <a:ea typeface="Calibri"/>
              <a:cs typeface="Calibri"/>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a:noFill/>
        </a14:hiddenLine>
      </a:ext>
    </a:ex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4C9334-D7F2-4E5D-A32F-B6BFC6DC0E86}" type="datetimeFigureOut">
              <a:rPr lang="en-US" smtClean="0"/>
              <a:t>7/16/2026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F7FD90-F6B6-4235-BF67-4C63E5C6281D}" type="slidenum">
              <a:rPr lang="en-US" smtClean="0"/>
              <a:t>‹#›</a:t>
            </a:fld>
            <a:endParaRPr lang="en-US"/>
          </a:p>
        </p:txBody>
      </p:sp>
    </p:spTree>
    <p:extLst>
      <p:ext uri="{BB962C8B-B14F-4D97-AF65-F5344CB8AC3E}">
        <p14:creationId xmlns:p14="http://schemas.microsoft.com/office/powerpoint/2010/main" val="33661218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Executive summary slide. Lead with the headline numbers: 69.6% revenue growth, margin expansion from 25% to 39.8%, and disciplined headcount growth of 23.7%. This sets up the growth-with-leverage story that the rest of the deck breaks down by driver.</a:t>
            </a:r>
          </a:p>
        </p:txBody>
      </p:sp>
      <p:sp>
        <p:nvSpPr>
          <p:cNvPr id="4" name="Slide Number Placeholder 3"/>
          <p:cNvSpPr>
            <a:spLocks noGrp="1"/>
          </p:cNvSpPr>
          <p:nvPr>
            <p:ph type="sldNum" sz="quarter" idx="5"/>
          </p:nvPr>
        </p:nvSpPr>
        <p:spPr/>
        <p:txBody>
          <a:bodyPr/>
          <a:lstStyle/>
          <a:p>
            <a:fld id="{46F7FD90-F6B6-4235-BF67-4C63E5C6281D}" type="slidenum">
              <a:rPr lang="en-US" smtClean="0"/>
              <a:t>1</a:t>
            </a:fld>
            <a:endParaRPr lang="en-US"/>
          </a:p>
        </p:txBody>
      </p:sp>
    </p:spTree>
    <p:extLst>
      <p:ext uri="{BB962C8B-B14F-4D97-AF65-F5344CB8AC3E}">
        <p14:creationId xmlns:p14="http://schemas.microsoft.com/office/powerpoint/2010/main" val="1283585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Revenue dashboard. All four regions and all four product lines grew steadily and in parallel, no seasonality or anomalies in the underlying data. Core Platform is the largest and fastest growing product line; North America is the largest region.</a:t>
            </a:r>
          </a:p>
        </p:txBody>
      </p:sp>
      <p:sp>
        <p:nvSpPr>
          <p:cNvPr id="4" name="Slide Number Placeholder 3"/>
          <p:cNvSpPr>
            <a:spLocks noGrp="1"/>
          </p:cNvSpPr>
          <p:nvPr>
            <p:ph type="sldNum" sz="quarter" idx="5"/>
          </p:nvPr>
        </p:nvSpPr>
        <p:spPr/>
        <p:txBody>
          <a:bodyPr/>
          <a:lstStyle/>
          <a:p>
            <a:fld id="{46F7FD90-F6B6-4235-BF67-4C63E5C6281D}" type="slidenum">
              <a:rPr lang="en-US" smtClean="0"/>
              <a:t>2</a:t>
            </a:fld>
            <a:endParaRPr lang="en-US"/>
          </a:p>
        </p:txBody>
      </p:sp>
    </p:spTree>
    <p:extLst>
      <p:ext uri="{BB962C8B-B14F-4D97-AF65-F5344CB8AC3E}">
        <p14:creationId xmlns:p14="http://schemas.microsoft.com/office/powerpoint/2010/main" val="2754853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Expenses dashboard. Total opex grew from roughly $615K/month to $670K+/month over the period, much slower than revenue, which is what drives the margin expansion on the PL Summary slide. Salaries &amp; Benefits is consistently the largest cost category.</a:t>
            </a:r>
          </a:p>
        </p:txBody>
      </p:sp>
      <p:sp>
        <p:nvSpPr>
          <p:cNvPr id="4" name="Slide Number Placeholder 3"/>
          <p:cNvSpPr>
            <a:spLocks noGrp="1"/>
          </p:cNvSpPr>
          <p:nvPr>
            <p:ph type="sldNum" sz="quarter" idx="5"/>
          </p:nvPr>
        </p:nvSpPr>
        <p:spPr/>
        <p:txBody>
          <a:bodyPr/>
          <a:lstStyle/>
          <a:p>
            <a:fld id="{46F7FD90-F6B6-4235-BF67-4C63E5C6281D}" type="slidenum">
              <a:rPr lang="en-US" smtClean="0"/>
              <a:t>3</a:t>
            </a:fld>
            <a:endParaRPr lang="en-US"/>
          </a:p>
        </p:txBody>
      </p:sp>
    </p:spTree>
    <p:extLst>
      <p:ext uri="{BB962C8B-B14F-4D97-AF65-F5344CB8AC3E}">
        <p14:creationId xmlns:p14="http://schemas.microsoft.com/office/powerpoint/2010/main" val="914894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Headcount dashboard. Headcount grew 23.7% overall while revenue grew 69.6%, a roughly 3-to-1 revenue-to-headcount growth ratio, evidence of operating leverage rather than headcount-driven growth.</a:t>
            </a:r>
          </a:p>
        </p:txBody>
      </p:sp>
      <p:sp>
        <p:nvSpPr>
          <p:cNvPr id="4" name="Slide Number Placeholder 3"/>
          <p:cNvSpPr>
            <a:spLocks noGrp="1"/>
          </p:cNvSpPr>
          <p:nvPr>
            <p:ph type="sldNum" sz="quarter" idx="5"/>
          </p:nvPr>
        </p:nvSpPr>
        <p:spPr/>
        <p:txBody>
          <a:bodyPr/>
          <a:lstStyle/>
          <a:p>
            <a:fld id="{46F7FD90-F6B6-4235-BF67-4C63E5C6281D}" type="slidenum">
              <a:rPr lang="en-US" smtClean="0"/>
              <a:t>4</a:t>
            </a:fld>
            <a:endParaRPr lang="en-US"/>
          </a:p>
        </p:txBody>
      </p:sp>
    </p:spTree>
    <p:extLst>
      <p:ext uri="{BB962C8B-B14F-4D97-AF65-F5344CB8AC3E}">
        <p14:creationId xmlns:p14="http://schemas.microsoft.com/office/powerpoint/2010/main" val="3902637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Budget vs Actual dashboard. Important caveat to state out loud: 'Budget' in this dataset is not an independent plan, it is back-solved from Actuals using a fixed factor per line item, so the variances reflect month to month noise around that factor rather than genuine plan misses. Revenue shows the largest cumulative negative variance (about -$527K), R&amp;D and Sales &amp; Marketing show the largest positive cumulative variances.</a:t>
            </a:r>
          </a:p>
        </p:txBody>
      </p:sp>
      <p:sp>
        <p:nvSpPr>
          <p:cNvPr id="4" name="Slide Number Placeholder 3"/>
          <p:cNvSpPr>
            <a:spLocks noGrp="1"/>
          </p:cNvSpPr>
          <p:nvPr>
            <p:ph type="sldNum" sz="quarter" idx="5"/>
          </p:nvPr>
        </p:nvSpPr>
        <p:spPr/>
        <p:txBody>
          <a:bodyPr/>
          <a:lstStyle/>
          <a:p>
            <a:fld id="{46F7FD90-F6B6-4235-BF67-4C63E5C6281D}" type="slidenum">
              <a:rPr lang="en-US" smtClean="0"/>
              <a:t>5</a:t>
            </a:fld>
            <a:endParaRPr lang="en-US"/>
          </a:p>
        </p:txBody>
      </p:sp>
    </p:spTree>
    <p:extLst>
      <p:ext uri="{BB962C8B-B14F-4D97-AF65-F5344CB8AC3E}">
        <p14:creationId xmlns:p14="http://schemas.microsoft.com/office/powerpoint/2010/main" val="2267996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 Summary dashboard. Revenue growth consistently outpaces opex growth, driving margin from 25.0% in Jul-23 to 39.8% in Jun-26, averaging 36.0% across the window. Relabeled as Operating Profit / Operating Margin since the source data has no COGS breakout; the original sheet header called this Gross Profit / Gross Margin, which would be misleading.</a:t>
            </a:r>
          </a:p>
        </p:txBody>
      </p:sp>
      <p:sp>
        <p:nvSpPr>
          <p:cNvPr id="4" name="Slide Number Placeholder 3"/>
          <p:cNvSpPr>
            <a:spLocks noGrp="1"/>
          </p:cNvSpPr>
          <p:nvPr>
            <p:ph type="sldNum" sz="quarter" idx="5"/>
          </p:nvPr>
        </p:nvSpPr>
        <p:spPr/>
        <p:txBody>
          <a:bodyPr/>
          <a:lstStyle/>
          <a:p>
            <a:fld id="{46F7FD90-F6B6-4235-BF67-4C63E5C6281D}" type="slidenum">
              <a:rPr lang="en-US" smtClean="0"/>
              <a:t>6</a:t>
            </a:fld>
            <a:endParaRPr lang="en-US"/>
          </a:p>
        </p:txBody>
      </p:sp>
    </p:spTree>
    <p:extLst>
      <p:ext uri="{BB962C8B-B14F-4D97-AF65-F5344CB8AC3E}">
        <p14:creationId xmlns:p14="http://schemas.microsoft.com/office/powerpoint/2010/main" val="1443808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6F285-EB01-EC2C-1677-6A306352B0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7E2C3-A87E-64CE-E845-DD925F32F6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E638AA-AC9C-5C80-0912-356C09818079}"/>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5" name="Footer Placeholder 4">
            <a:extLst>
              <a:ext uri="{FF2B5EF4-FFF2-40B4-BE49-F238E27FC236}">
                <a16:creationId xmlns:a16="http://schemas.microsoft.com/office/drawing/2014/main" id="{925F56F8-EBDD-F0B7-2402-06E86D8DF6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CA9BA6-8471-2E60-9086-9BF43ADD2631}"/>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916864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A252E-33DA-956B-F876-B611A686A2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A5A0CF-4589-228E-2417-4275909395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C25A0-6776-D8BE-E480-2D068B29FFA0}"/>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5" name="Footer Placeholder 4">
            <a:extLst>
              <a:ext uri="{FF2B5EF4-FFF2-40B4-BE49-F238E27FC236}">
                <a16:creationId xmlns:a16="http://schemas.microsoft.com/office/drawing/2014/main" id="{2148FA24-2C30-678B-EEA9-1E5224FA87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1E1728-387C-BFBA-70C8-24DABEA4F378}"/>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42453792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C8BD46-AB31-F4BC-50FB-C19109E0C8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22E8352-8212-029F-4923-A09AE07F27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1D9A4F-0B29-DDB9-74F3-45C0D7E484B5}"/>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5" name="Footer Placeholder 4">
            <a:extLst>
              <a:ext uri="{FF2B5EF4-FFF2-40B4-BE49-F238E27FC236}">
                <a16:creationId xmlns:a16="http://schemas.microsoft.com/office/drawing/2014/main" id="{7D7E8FEC-18F9-24E5-5773-31FF3DC6B2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62B412-4417-7883-2F1F-2D9E0C05576E}"/>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535824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A0229-3555-BD80-F6FA-722461AC4B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132E19F-D299-972D-6771-DCCC19F5A1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BE982F-1EE6-251D-5766-E85B25BDDE88}"/>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5" name="Footer Placeholder 4">
            <a:extLst>
              <a:ext uri="{FF2B5EF4-FFF2-40B4-BE49-F238E27FC236}">
                <a16:creationId xmlns:a16="http://schemas.microsoft.com/office/drawing/2014/main" id="{24BA3EF9-EDF2-5292-15B2-2AA945410C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75CE88-625E-77AE-4F42-7F9B8131E404}"/>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1223210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EA8AE-A301-D609-4312-1431F92470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D3CA7C-4F96-F116-F589-EA309D82D71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20A34D-438A-2CD2-945C-21C31895C709}"/>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5" name="Footer Placeholder 4">
            <a:extLst>
              <a:ext uri="{FF2B5EF4-FFF2-40B4-BE49-F238E27FC236}">
                <a16:creationId xmlns:a16="http://schemas.microsoft.com/office/drawing/2014/main" id="{64522ADB-19E6-DFDB-4639-A11662C5EE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F62D1E-8F8E-9998-A983-8751F9D4E565}"/>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151908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AECA8-FF3F-5880-605E-53C4F69887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E12CB4-979A-558C-AE19-07C2B02B382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D346BC-39B3-EE7B-BC8D-24CCF05FD74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5476FFB-02BC-C6BF-3805-722BF8BCE36D}"/>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6" name="Footer Placeholder 5">
            <a:extLst>
              <a:ext uri="{FF2B5EF4-FFF2-40B4-BE49-F238E27FC236}">
                <a16:creationId xmlns:a16="http://schemas.microsoft.com/office/drawing/2014/main" id="{57FF2052-78BA-17F7-5F58-E607FB42E9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63001B-6AF0-8805-7A39-A24F2E6FA04C}"/>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4141276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A56A4-7992-3E6C-CE3D-6BCA26C3DD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E97C4C-0287-5285-A9DB-5810C70B75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2236AAD-EF42-0771-EC7D-C9F2C0E23F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657BB12-43FC-09AA-B987-7567D1F559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4D2ECC-43D5-40C5-5F6A-04B8C754FF2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3E60C8-B00C-58B8-A48E-4DC570A8A7BC}"/>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8" name="Footer Placeholder 7">
            <a:extLst>
              <a:ext uri="{FF2B5EF4-FFF2-40B4-BE49-F238E27FC236}">
                <a16:creationId xmlns:a16="http://schemas.microsoft.com/office/drawing/2014/main" id="{08258301-B319-877F-6F8E-B6A98D79FA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73AA35-B244-87B2-8993-4990485D3EAB}"/>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1624159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848D2-9E45-6660-C61B-5B029D6F44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3ADFAB-98C4-FE5E-D85F-353773EDC946}"/>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4" name="Footer Placeholder 3">
            <a:extLst>
              <a:ext uri="{FF2B5EF4-FFF2-40B4-BE49-F238E27FC236}">
                <a16:creationId xmlns:a16="http://schemas.microsoft.com/office/drawing/2014/main" id="{90B3EBEE-3F37-4859-B65C-0C8928C4C5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513199-1F02-0B8B-21F5-2BB6B46AD77D}"/>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2638912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95DB8A-CB18-9DE6-9FB0-0EF4622A4D61}"/>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3" name="Footer Placeholder 2">
            <a:extLst>
              <a:ext uri="{FF2B5EF4-FFF2-40B4-BE49-F238E27FC236}">
                <a16:creationId xmlns:a16="http://schemas.microsoft.com/office/drawing/2014/main" id="{CB9F8770-1B7A-4998-34F2-328D1275F5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39224C-14FE-5C39-CF54-772DDB173BB4}"/>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1683699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E777-49B6-2EC5-683D-78A456DACD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2B04FFF-ADE0-A634-1F61-90CCF725E5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B9C97B9-DE8B-9050-F38E-236FA1DF39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CCF3D1-C1C5-A8B2-443C-F185B5F2CC5F}"/>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6" name="Footer Placeholder 5">
            <a:extLst>
              <a:ext uri="{FF2B5EF4-FFF2-40B4-BE49-F238E27FC236}">
                <a16:creationId xmlns:a16="http://schemas.microsoft.com/office/drawing/2014/main" id="{4DD7A752-C92B-90EE-7B84-50B42318DD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EE5C13-4250-F686-3980-0F77AEA6EF0B}"/>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64753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621DC-CB54-B66B-1619-2088D35A2B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A01000-234A-3FB3-350E-D5DFAE14D9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51973B9-C34E-71D9-E66B-09FD841C1E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AD78CD-4FD9-84B1-A7D4-BB81C7AFD982}"/>
              </a:ext>
            </a:extLst>
          </p:cNvPr>
          <p:cNvSpPr>
            <a:spLocks noGrp="1"/>
          </p:cNvSpPr>
          <p:nvPr>
            <p:ph type="dt" sz="half" idx="10"/>
          </p:nvPr>
        </p:nvSpPr>
        <p:spPr/>
        <p:txBody>
          <a:bodyPr/>
          <a:lstStyle/>
          <a:p>
            <a:fld id="{D95697A9-49FC-48F1-86B2-6EA62718E8E7}" type="datetimeFigureOut">
              <a:rPr lang="en-US" smtClean="0"/>
              <a:t>7/16/2026</a:t>
            </a:fld>
            <a:endParaRPr lang="en-US"/>
          </a:p>
        </p:txBody>
      </p:sp>
      <p:sp>
        <p:nvSpPr>
          <p:cNvPr id="6" name="Footer Placeholder 5">
            <a:extLst>
              <a:ext uri="{FF2B5EF4-FFF2-40B4-BE49-F238E27FC236}">
                <a16:creationId xmlns:a16="http://schemas.microsoft.com/office/drawing/2014/main" id="{9A4F914C-337E-54B2-3333-ED338BD7CA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9E2E31-144C-C59B-14DF-265BF56191A2}"/>
              </a:ext>
            </a:extLst>
          </p:cNvPr>
          <p:cNvSpPr>
            <a:spLocks noGrp="1"/>
          </p:cNvSpPr>
          <p:nvPr>
            <p:ph type="sldNum" sz="quarter" idx="12"/>
          </p:nvPr>
        </p:nvSpPr>
        <p:spPr/>
        <p:txBody>
          <a:bodyPr/>
          <a:lstStyle/>
          <a:p>
            <a:fld id="{FDCCDDE7-9DA9-4E3B-92C1-EE90D1A9D220}" type="slidenum">
              <a:rPr lang="en-US" smtClean="0"/>
              <a:t>‹#›</a:t>
            </a:fld>
            <a:endParaRPr lang="en-US"/>
          </a:p>
        </p:txBody>
      </p:sp>
    </p:spTree>
    <p:extLst>
      <p:ext uri="{BB962C8B-B14F-4D97-AF65-F5344CB8AC3E}">
        <p14:creationId xmlns:p14="http://schemas.microsoft.com/office/powerpoint/2010/main" val="2071526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BF2ACD-2BDA-B33B-FEBB-6C47D753FA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C89E47-E823-C4EC-2C01-B6BE66F4AD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225B65-76E8-D1C4-28F2-66E3B9DAEC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95697A9-49FC-48F1-86B2-6EA62718E8E7}" type="datetimeFigureOut">
              <a:rPr lang="en-US" smtClean="0"/>
              <a:t>7/16/2026</a:t>
            </a:fld>
            <a:endParaRPr lang="en-US"/>
          </a:p>
        </p:txBody>
      </p:sp>
      <p:sp>
        <p:nvSpPr>
          <p:cNvPr id="5" name="Footer Placeholder 4">
            <a:extLst>
              <a:ext uri="{FF2B5EF4-FFF2-40B4-BE49-F238E27FC236}">
                <a16:creationId xmlns:a16="http://schemas.microsoft.com/office/drawing/2014/main" id="{2DAE7748-FF2E-E940-B09F-9290A3F765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4F0D49B-0663-494E-D0D4-82D608C727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DCCDDE7-9DA9-4E3B-92C1-EE90D1A9D220}" type="slidenum">
              <a:rPr lang="en-US" smtClean="0"/>
              <a:t>‹#›</a:t>
            </a:fld>
            <a:endParaRPr lang="en-US"/>
          </a:p>
        </p:txBody>
      </p:sp>
    </p:spTree>
    <p:extLst>
      <p:ext uri="{BB962C8B-B14F-4D97-AF65-F5344CB8AC3E}">
        <p14:creationId xmlns:p14="http://schemas.microsoft.com/office/powerpoint/2010/main" val="4571184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FFF66B-A5E3-D65C-5A76-DE7E366A5468}"/>
              </a:ext>
            </a:extLst>
          </p:cNvPr>
          <p:cNvSpPr/>
          <p:nvPr/>
        </p:nvSpPr>
        <p:spPr>
          <a:xfrm>
            <a:off x="0" y="0"/>
            <a:ext cx="12192000" cy="101600"/>
          </a:xfrm>
          <a:prstGeom prst="rect">
            <a:avLst/>
          </a:prstGeom>
          <a:solidFill>
            <a:srgbClr val="1B2A4A"/>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BDB9691-F4D9-546B-1FEC-0057DCC556AC}"/>
              </a:ext>
            </a:extLst>
          </p:cNvPr>
          <p:cNvSpPr txBox="1"/>
          <p:nvPr/>
        </p:nvSpPr>
        <p:spPr>
          <a:xfrm>
            <a:off x="762000" y="635000"/>
            <a:ext cx="10668000" cy="707886"/>
          </a:xfrm>
          <a:prstGeom prst="rect">
            <a:avLst/>
          </a:prstGeom>
          <a:noFill/>
        </p:spPr>
        <p:txBody>
          <a:bodyPr vert="horz" rtlCol="0">
            <a:spAutoFit/>
          </a:bodyPr>
          <a:lstStyle/>
          <a:p>
            <a:r>
              <a:rPr lang="en-US" sz="4000" b="1">
                <a:solidFill>
                  <a:srgbClr val="1B2A4A"/>
                </a:solidFill>
                <a:latin typeface="Calibri" panose="020F0502020204030204" pitchFamily="34" charset="0"/>
              </a:rPr>
              <a:t>Northwind Financial Co.</a:t>
            </a:r>
          </a:p>
        </p:txBody>
      </p:sp>
      <p:sp>
        <p:nvSpPr>
          <p:cNvPr id="4" name="TextBox 3">
            <a:extLst>
              <a:ext uri="{FF2B5EF4-FFF2-40B4-BE49-F238E27FC236}">
                <a16:creationId xmlns:a16="http://schemas.microsoft.com/office/drawing/2014/main" id="{285588FA-D0DA-BA6A-9159-768DB5D36E46}"/>
              </a:ext>
            </a:extLst>
          </p:cNvPr>
          <p:cNvSpPr txBox="1"/>
          <p:nvPr/>
        </p:nvSpPr>
        <p:spPr>
          <a:xfrm>
            <a:off x="787400" y="1371600"/>
            <a:ext cx="10668000" cy="338554"/>
          </a:xfrm>
          <a:prstGeom prst="rect">
            <a:avLst/>
          </a:prstGeom>
          <a:noFill/>
        </p:spPr>
        <p:txBody>
          <a:bodyPr vert="horz" rtlCol="0">
            <a:spAutoFit/>
          </a:bodyPr>
          <a:lstStyle/>
          <a:p>
            <a:r>
              <a:rPr lang="en-US" sz="1600">
                <a:solidFill>
                  <a:srgbClr val="8C8C8C"/>
                </a:solidFill>
                <a:latin typeface="Calibri" panose="020F0502020204030204" pitchFamily="34" charset="0"/>
              </a:rPr>
              <a:t>AI in Finance Challenge, Investor Dashboard: 36 Month Performance (Jul-23 to Jun-26)</a:t>
            </a:r>
          </a:p>
        </p:txBody>
      </p:sp>
      <p:cxnSp>
        <p:nvCxnSpPr>
          <p:cNvPr id="5" name="Straight Connector 4">
            <a:extLst>
              <a:ext uri="{FF2B5EF4-FFF2-40B4-BE49-F238E27FC236}">
                <a16:creationId xmlns:a16="http://schemas.microsoft.com/office/drawing/2014/main" id="{6FA8FEA5-3685-B76C-DF3F-66559BE88253}"/>
              </a:ext>
            </a:extLst>
          </p:cNvPr>
          <p:cNvCxnSpPr/>
          <p:nvPr/>
        </p:nvCxnSpPr>
        <p:spPr>
          <a:xfrm>
            <a:off x="762000" y="1879600"/>
            <a:ext cx="10668000" cy="0"/>
          </a:xfrm>
          <a:prstGeom prst="line">
            <a:avLst/>
          </a:prstGeom>
          <a:ln w="15875">
            <a:solidFill>
              <a:srgbClr val="EBEEF2"/>
            </a:solidFill>
          </a:ln>
        </p:spPr>
        <p:style>
          <a:lnRef idx="2">
            <a:schemeClr val="accent1"/>
          </a:lnRef>
          <a:fillRef idx="0">
            <a:schemeClr val="accent1"/>
          </a:fillRef>
          <a:effectRef idx="1">
            <a:schemeClr val="accent1"/>
          </a:effectRef>
          <a:fontRef idx="minor">
            <a:schemeClr val="tx1"/>
          </a:fontRef>
        </p:style>
      </p:cxnSp>
      <p:sp>
        <p:nvSpPr>
          <p:cNvPr id="6" name="Rectangle 5">
            <a:extLst>
              <a:ext uri="{FF2B5EF4-FFF2-40B4-BE49-F238E27FC236}">
                <a16:creationId xmlns:a16="http://schemas.microsoft.com/office/drawing/2014/main" id="{C05B7E55-E2A4-9D73-01FE-F6675EDB8602}"/>
              </a:ext>
            </a:extLst>
          </p:cNvPr>
          <p:cNvSpPr/>
          <p:nvPr/>
        </p:nvSpPr>
        <p:spPr>
          <a:xfrm>
            <a:off x="762000" y="2222500"/>
            <a:ext cx="2540000" cy="1651000"/>
          </a:xfrm>
          <a:prstGeom prst="rect">
            <a:avLst/>
          </a:prstGeom>
          <a:solidFill>
            <a:srgbClr val="EBEEF2"/>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6C2379F-3CD2-DCBE-AE7E-661555DED484}"/>
              </a:ext>
            </a:extLst>
          </p:cNvPr>
          <p:cNvSpPr/>
          <p:nvPr/>
        </p:nvSpPr>
        <p:spPr>
          <a:xfrm>
            <a:off x="762000" y="2222500"/>
            <a:ext cx="76200" cy="1651000"/>
          </a:xfrm>
          <a:prstGeom prst="rect">
            <a:avLst/>
          </a:prstGeom>
          <a:solidFill>
            <a:srgbClr val="009688"/>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DE2100F-5C5B-2C24-9F80-EF31B8B76FD3}"/>
              </a:ext>
            </a:extLst>
          </p:cNvPr>
          <p:cNvSpPr txBox="1"/>
          <p:nvPr/>
        </p:nvSpPr>
        <p:spPr>
          <a:xfrm>
            <a:off x="990600" y="2374900"/>
            <a:ext cx="2159000" cy="553998"/>
          </a:xfrm>
          <a:prstGeom prst="rect">
            <a:avLst/>
          </a:prstGeom>
          <a:noFill/>
        </p:spPr>
        <p:txBody>
          <a:bodyPr vert="horz" rtlCol="0">
            <a:spAutoFit/>
          </a:bodyPr>
          <a:lstStyle/>
          <a:p>
            <a:r>
              <a:rPr lang="en-US" sz="3000" b="1">
                <a:solidFill>
                  <a:srgbClr val="1B2A4A"/>
                </a:solidFill>
                <a:latin typeface="Calibri" panose="020F0502020204030204" pitchFamily="34" charset="0"/>
              </a:rPr>
              <a:t>$40.2M</a:t>
            </a:r>
          </a:p>
        </p:txBody>
      </p:sp>
      <p:sp>
        <p:nvSpPr>
          <p:cNvPr id="9" name="TextBox 8">
            <a:extLst>
              <a:ext uri="{FF2B5EF4-FFF2-40B4-BE49-F238E27FC236}">
                <a16:creationId xmlns:a16="http://schemas.microsoft.com/office/drawing/2014/main" id="{ABB49C46-470A-7441-F61D-2312E6FC2175}"/>
              </a:ext>
            </a:extLst>
          </p:cNvPr>
          <p:cNvSpPr txBox="1"/>
          <p:nvPr/>
        </p:nvSpPr>
        <p:spPr>
          <a:xfrm>
            <a:off x="990600" y="2908300"/>
            <a:ext cx="2159000" cy="461665"/>
          </a:xfrm>
          <a:prstGeom prst="rect">
            <a:avLst/>
          </a:prstGeom>
          <a:noFill/>
        </p:spPr>
        <p:txBody>
          <a:bodyPr vert="horz" wrap="square" rtlCol="0">
            <a:spAutoFit/>
          </a:bodyPr>
          <a:lstStyle/>
          <a:p>
            <a:r>
              <a:rPr lang="en-US" sz="1200">
                <a:solidFill>
                  <a:srgbClr val="333333"/>
                </a:solidFill>
                <a:latin typeface="Calibri" panose="020F0502020204030204" pitchFamily="34" charset="0"/>
              </a:rPr>
              <a:t>Cumulative revenue</a:t>
            </a:r>
          </a:p>
          <a:p>
            <a:r>
              <a:rPr lang="en-US" sz="1200">
                <a:solidFill>
                  <a:srgbClr val="333333"/>
                </a:solidFill>
                <a:latin typeface="Calibri" panose="020F0502020204030204" pitchFamily="34" charset="0"/>
              </a:rPr>
              <a:t>36 months, all regions</a:t>
            </a:r>
          </a:p>
        </p:txBody>
      </p:sp>
      <p:sp>
        <p:nvSpPr>
          <p:cNvPr id="10" name="Rectangle 9">
            <a:extLst>
              <a:ext uri="{FF2B5EF4-FFF2-40B4-BE49-F238E27FC236}">
                <a16:creationId xmlns:a16="http://schemas.microsoft.com/office/drawing/2014/main" id="{0C0321E1-16D0-967B-6D38-B672F989ADEB}"/>
              </a:ext>
            </a:extLst>
          </p:cNvPr>
          <p:cNvSpPr/>
          <p:nvPr/>
        </p:nvSpPr>
        <p:spPr>
          <a:xfrm>
            <a:off x="3556000" y="2222500"/>
            <a:ext cx="2540000" cy="1651000"/>
          </a:xfrm>
          <a:prstGeom prst="rect">
            <a:avLst/>
          </a:prstGeom>
          <a:solidFill>
            <a:srgbClr val="EBEEF2"/>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2C9018-7920-1C88-3077-7B6B83A10590}"/>
              </a:ext>
            </a:extLst>
          </p:cNvPr>
          <p:cNvSpPr/>
          <p:nvPr/>
        </p:nvSpPr>
        <p:spPr>
          <a:xfrm>
            <a:off x="3556000" y="2222500"/>
            <a:ext cx="76200" cy="1651000"/>
          </a:xfrm>
          <a:prstGeom prst="rect">
            <a:avLst/>
          </a:prstGeom>
          <a:solidFill>
            <a:srgbClr val="2E6FA6"/>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12AC21B-24B7-37EC-9FBE-43B690DEF69E}"/>
              </a:ext>
            </a:extLst>
          </p:cNvPr>
          <p:cNvSpPr txBox="1"/>
          <p:nvPr/>
        </p:nvSpPr>
        <p:spPr>
          <a:xfrm>
            <a:off x="3784600" y="2374900"/>
            <a:ext cx="2159000" cy="553998"/>
          </a:xfrm>
          <a:prstGeom prst="rect">
            <a:avLst/>
          </a:prstGeom>
          <a:noFill/>
        </p:spPr>
        <p:txBody>
          <a:bodyPr vert="horz" rtlCol="0">
            <a:spAutoFit/>
          </a:bodyPr>
          <a:lstStyle/>
          <a:p>
            <a:r>
              <a:rPr lang="en-US" sz="3000" b="1">
                <a:solidFill>
                  <a:srgbClr val="1B2A4A"/>
                </a:solidFill>
                <a:latin typeface="Calibri" panose="020F0502020204030204" pitchFamily="34" charset="0"/>
              </a:rPr>
              <a:t>+69.6%</a:t>
            </a:r>
          </a:p>
        </p:txBody>
      </p:sp>
      <p:sp>
        <p:nvSpPr>
          <p:cNvPr id="13" name="TextBox 12">
            <a:extLst>
              <a:ext uri="{FF2B5EF4-FFF2-40B4-BE49-F238E27FC236}">
                <a16:creationId xmlns:a16="http://schemas.microsoft.com/office/drawing/2014/main" id="{743AC6DD-1AA1-3BA3-7710-EBBFC2741887}"/>
              </a:ext>
            </a:extLst>
          </p:cNvPr>
          <p:cNvSpPr txBox="1"/>
          <p:nvPr/>
        </p:nvSpPr>
        <p:spPr>
          <a:xfrm>
            <a:off x="3784600" y="2908300"/>
            <a:ext cx="2159000" cy="461665"/>
          </a:xfrm>
          <a:prstGeom prst="rect">
            <a:avLst/>
          </a:prstGeom>
          <a:noFill/>
        </p:spPr>
        <p:txBody>
          <a:bodyPr vert="horz" wrap="square" rtlCol="0">
            <a:spAutoFit/>
          </a:bodyPr>
          <a:lstStyle/>
          <a:p>
            <a:r>
              <a:rPr lang="en-US" sz="1200">
                <a:solidFill>
                  <a:srgbClr val="333333"/>
                </a:solidFill>
                <a:latin typeface="Calibri" panose="020F0502020204030204" pitchFamily="34" charset="0"/>
              </a:rPr>
              <a:t>Revenue growth</a:t>
            </a:r>
          </a:p>
          <a:p>
            <a:r>
              <a:rPr lang="en-US" sz="1200">
                <a:solidFill>
                  <a:srgbClr val="333333"/>
                </a:solidFill>
                <a:latin typeface="Calibri" panose="020F0502020204030204" pitchFamily="34" charset="0"/>
              </a:rPr>
              <a:t>$0.82M to $1.39M per month</a:t>
            </a:r>
          </a:p>
        </p:txBody>
      </p:sp>
      <p:sp>
        <p:nvSpPr>
          <p:cNvPr id="14" name="Rectangle 13">
            <a:extLst>
              <a:ext uri="{FF2B5EF4-FFF2-40B4-BE49-F238E27FC236}">
                <a16:creationId xmlns:a16="http://schemas.microsoft.com/office/drawing/2014/main" id="{87FE0619-EFF0-FE74-9EE4-B3954004B2C0}"/>
              </a:ext>
            </a:extLst>
          </p:cNvPr>
          <p:cNvSpPr/>
          <p:nvPr/>
        </p:nvSpPr>
        <p:spPr>
          <a:xfrm>
            <a:off x="6350000" y="2222500"/>
            <a:ext cx="2540000" cy="1651000"/>
          </a:xfrm>
          <a:prstGeom prst="rect">
            <a:avLst/>
          </a:prstGeom>
          <a:solidFill>
            <a:srgbClr val="EBEEF2"/>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6E4139F-8D26-98BD-D4E3-0D9B17E7A3BD}"/>
              </a:ext>
            </a:extLst>
          </p:cNvPr>
          <p:cNvSpPr/>
          <p:nvPr/>
        </p:nvSpPr>
        <p:spPr>
          <a:xfrm>
            <a:off x="6350000" y="2222500"/>
            <a:ext cx="76200" cy="1651000"/>
          </a:xfrm>
          <a:prstGeom prst="rect">
            <a:avLst/>
          </a:prstGeom>
          <a:solidFill>
            <a:srgbClr val="F2A541"/>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E002B9EF-F49C-C377-6054-EE1F4DDF0939}"/>
              </a:ext>
            </a:extLst>
          </p:cNvPr>
          <p:cNvSpPr txBox="1"/>
          <p:nvPr/>
        </p:nvSpPr>
        <p:spPr>
          <a:xfrm>
            <a:off x="6578600" y="2374900"/>
            <a:ext cx="2159000" cy="553998"/>
          </a:xfrm>
          <a:prstGeom prst="rect">
            <a:avLst/>
          </a:prstGeom>
          <a:noFill/>
        </p:spPr>
        <p:txBody>
          <a:bodyPr vert="horz" rtlCol="0">
            <a:spAutoFit/>
          </a:bodyPr>
          <a:lstStyle/>
          <a:p>
            <a:r>
              <a:rPr lang="en-US" sz="3000" b="1">
                <a:solidFill>
                  <a:srgbClr val="1B2A4A"/>
                </a:solidFill>
                <a:latin typeface="Calibri" panose="020F0502020204030204" pitchFamily="34" charset="0"/>
              </a:rPr>
              <a:t>36.0%</a:t>
            </a:r>
          </a:p>
        </p:txBody>
      </p:sp>
      <p:sp>
        <p:nvSpPr>
          <p:cNvPr id="17" name="TextBox 16">
            <a:extLst>
              <a:ext uri="{FF2B5EF4-FFF2-40B4-BE49-F238E27FC236}">
                <a16:creationId xmlns:a16="http://schemas.microsoft.com/office/drawing/2014/main" id="{78692087-0FEA-A03E-04BA-92FF50340E84}"/>
              </a:ext>
            </a:extLst>
          </p:cNvPr>
          <p:cNvSpPr txBox="1"/>
          <p:nvPr/>
        </p:nvSpPr>
        <p:spPr>
          <a:xfrm>
            <a:off x="6578600" y="2908300"/>
            <a:ext cx="2159000" cy="461665"/>
          </a:xfrm>
          <a:prstGeom prst="rect">
            <a:avLst/>
          </a:prstGeom>
          <a:noFill/>
        </p:spPr>
        <p:txBody>
          <a:bodyPr vert="horz" wrap="square" rtlCol="0">
            <a:spAutoFit/>
          </a:bodyPr>
          <a:lstStyle/>
          <a:p>
            <a:r>
              <a:rPr lang="en-US" sz="1200">
                <a:solidFill>
                  <a:srgbClr val="333333"/>
                </a:solidFill>
                <a:latin typeface="Calibri" panose="020F0502020204030204" pitchFamily="34" charset="0"/>
              </a:rPr>
              <a:t>Average operating margin</a:t>
            </a:r>
          </a:p>
          <a:p>
            <a:r>
              <a:rPr lang="en-US" sz="1200">
                <a:solidFill>
                  <a:srgbClr val="333333"/>
                </a:solidFill>
                <a:latin typeface="Calibri" panose="020F0502020204030204" pitchFamily="34" charset="0"/>
              </a:rPr>
              <a:t>25.0% to 39.8% expansion</a:t>
            </a:r>
          </a:p>
        </p:txBody>
      </p:sp>
      <p:sp>
        <p:nvSpPr>
          <p:cNvPr id="18" name="Rectangle 17">
            <a:extLst>
              <a:ext uri="{FF2B5EF4-FFF2-40B4-BE49-F238E27FC236}">
                <a16:creationId xmlns:a16="http://schemas.microsoft.com/office/drawing/2014/main" id="{81F061DE-1D4B-CB62-E2EF-91C5356AF97F}"/>
              </a:ext>
            </a:extLst>
          </p:cNvPr>
          <p:cNvSpPr/>
          <p:nvPr/>
        </p:nvSpPr>
        <p:spPr>
          <a:xfrm>
            <a:off x="9144000" y="2222500"/>
            <a:ext cx="2540000" cy="1651000"/>
          </a:xfrm>
          <a:prstGeom prst="rect">
            <a:avLst/>
          </a:prstGeom>
          <a:solidFill>
            <a:srgbClr val="EBEEF2"/>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07604E0-A489-1278-468D-6EE6BEE6E29C}"/>
              </a:ext>
            </a:extLst>
          </p:cNvPr>
          <p:cNvSpPr/>
          <p:nvPr/>
        </p:nvSpPr>
        <p:spPr>
          <a:xfrm>
            <a:off x="9144000" y="2222500"/>
            <a:ext cx="76200" cy="1651000"/>
          </a:xfrm>
          <a:prstGeom prst="rect">
            <a:avLst/>
          </a:prstGeom>
          <a:solidFill>
            <a:srgbClr val="D65D48"/>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DD36D5D4-5354-5438-C832-4F86A2E93479}"/>
              </a:ext>
            </a:extLst>
          </p:cNvPr>
          <p:cNvSpPr txBox="1"/>
          <p:nvPr/>
        </p:nvSpPr>
        <p:spPr>
          <a:xfrm>
            <a:off x="9372600" y="2374900"/>
            <a:ext cx="2159000" cy="553998"/>
          </a:xfrm>
          <a:prstGeom prst="rect">
            <a:avLst/>
          </a:prstGeom>
          <a:noFill/>
        </p:spPr>
        <p:txBody>
          <a:bodyPr vert="horz" rtlCol="0">
            <a:spAutoFit/>
          </a:bodyPr>
          <a:lstStyle/>
          <a:p>
            <a:r>
              <a:rPr lang="en-US" sz="3000" b="1">
                <a:solidFill>
                  <a:srgbClr val="1B2A4A"/>
                </a:solidFill>
                <a:latin typeface="Calibri" panose="020F0502020204030204" pitchFamily="34" charset="0"/>
              </a:rPr>
              <a:t>+23.7%</a:t>
            </a:r>
          </a:p>
        </p:txBody>
      </p:sp>
      <p:sp>
        <p:nvSpPr>
          <p:cNvPr id="21" name="TextBox 20">
            <a:extLst>
              <a:ext uri="{FF2B5EF4-FFF2-40B4-BE49-F238E27FC236}">
                <a16:creationId xmlns:a16="http://schemas.microsoft.com/office/drawing/2014/main" id="{2214C1C3-29D0-F4AA-F0B3-489B75076B16}"/>
              </a:ext>
            </a:extLst>
          </p:cNvPr>
          <p:cNvSpPr txBox="1"/>
          <p:nvPr/>
        </p:nvSpPr>
        <p:spPr>
          <a:xfrm>
            <a:off x="9372600" y="2908300"/>
            <a:ext cx="2159000" cy="461665"/>
          </a:xfrm>
          <a:prstGeom prst="rect">
            <a:avLst/>
          </a:prstGeom>
          <a:noFill/>
        </p:spPr>
        <p:txBody>
          <a:bodyPr vert="horz" wrap="square" rtlCol="0">
            <a:spAutoFit/>
          </a:bodyPr>
          <a:lstStyle/>
          <a:p>
            <a:r>
              <a:rPr lang="en-US" sz="1200">
                <a:solidFill>
                  <a:srgbClr val="333333"/>
                </a:solidFill>
                <a:latin typeface="Calibri" panose="020F0502020204030204" pitchFamily="34" charset="0"/>
              </a:rPr>
              <a:t>Headcount growth</a:t>
            </a:r>
          </a:p>
          <a:p>
            <a:r>
              <a:rPr lang="en-US" sz="1200">
                <a:solidFill>
                  <a:srgbClr val="333333"/>
                </a:solidFill>
                <a:latin typeface="Calibri" panose="020F0502020204030204" pitchFamily="34" charset="0"/>
              </a:rPr>
              <a:t>135 to 167 employees</a:t>
            </a:r>
          </a:p>
        </p:txBody>
      </p:sp>
      <p:sp>
        <p:nvSpPr>
          <p:cNvPr id="22" name="TextBox 21">
            <a:extLst>
              <a:ext uri="{FF2B5EF4-FFF2-40B4-BE49-F238E27FC236}">
                <a16:creationId xmlns:a16="http://schemas.microsoft.com/office/drawing/2014/main" id="{3C985AD4-0F61-AE50-1B9D-72DF8A0EB717}"/>
              </a:ext>
            </a:extLst>
          </p:cNvPr>
          <p:cNvSpPr txBox="1"/>
          <p:nvPr/>
        </p:nvSpPr>
        <p:spPr>
          <a:xfrm>
            <a:off x="762000" y="4254500"/>
            <a:ext cx="10668000" cy="1641475"/>
          </a:xfrm>
          <a:prstGeom prst="rect">
            <a:avLst/>
          </a:prstGeom>
          <a:noFill/>
        </p:spPr>
        <p:txBody>
          <a:bodyPr vert="horz" wrap="square" rtlCol="0">
            <a:spAutoFit/>
          </a:bodyPr>
          <a:lstStyle/>
          <a:p>
            <a:pPr marL="342900" indent="-342900">
              <a:spcAft>
                <a:spcPts val="1000"/>
              </a:spcAft>
              <a:buFont typeface="+mj-lt"/>
              <a:buChar char="•"/>
            </a:pPr>
            <a:r>
              <a:rPr lang="en-US" sz="1400">
                <a:solidFill>
                  <a:srgbClr val="333333"/>
                </a:solidFill>
                <a:latin typeface="Calibri" panose="020F0502020204030204" pitchFamily="34" charset="0"/>
              </a:rPr>
              <a:t>Monthly revenue grew 69.6% over the 3 year window, from $0.82M (Jul-23) to $1.39M (Jun-26), for $40.2M cumulative revenue across North America, EMEA, APAC and LATAM.</a:t>
            </a:r>
          </a:p>
          <a:p>
            <a:pPr marL="342900" indent="-342900">
              <a:spcAft>
                <a:spcPts val="1000"/>
              </a:spcAft>
              <a:buFont typeface="+mj-lt"/>
              <a:buChar char="•"/>
            </a:pPr>
            <a:r>
              <a:rPr lang="en-US" sz="1400">
                <a:solidFill>
                  <a:srgbClr val="333333"/>
                </a:solidFill>
                <a:latin typeface="Calibri" panose="020F0502020204030204" pitchFamily="34" charset="0"/>
              </a:rPr>
              <a:t>Operating margin expanded from 25.0% to 39.8% (36.0% average) as revenue growth consistently outpaced opex growth across Sales &amp; Marketing, R&amp;D, Customer Success and G&amp;A.</a:t>
            </a:r>
          </a:p>
          <a:p>
            <a:pPr marL="342900" indent="-342900">
              <a:spcAft>
                <a:spcPts val="1000"/>
              </a:spcAft>
              <a:buFont typeface="+mj-lt"/>
              <a:buChar char="•"/>
            </a:pPr>
            <a:r>
              <a:rPr lang="en-US" sz="1400">
                <a:solidFill>
                  <a:srgbClr val="333333"/>
                </a:solidFill>
                <a:latin typeface="Calibri" panose="020F0502020204030204" pitchFamily="34" charset="0"/>
              </a:rPr>
              <a:t>Headcount grew a disciplined 23.7% (135 to 167 employees) while supporting roughly 70% higher revenue, a clear sign of improving operating leverage.</a:t>
            </a:r>
          </a:p>
        </p:txBody>
      </p:sp>
      <p:sp>
        <p:nvSpPr>
          <p:cNvPr id="23" name="TextBox 22">
            <a:extLst>
              <a:ext uri="{FF2B5EF4-FFF2-40B4-BE49-F238E27FC236}">
                <a16:creationId xmlns:a16="http://schemas.microsoft.com/office/drawing/2014/main" id="{F2FC4B26-81DB-B6D3-EE27-ED091BA3BCAC}"/>
              </a:ext>
            </a:extLst>
          </p:cNvPr>
          <p:cNvSpPr txBox="1"/>
          <p:nvPr/>
        </p:nvSpPr>
        <p:spPr>
          <a:xfrm>
            <a:off x="508000" y="6502400"/>
            <a:ext cx="11176000" cy="230832"/>
          </a:xfrm>
          <a:prstGeom prst="rect">
            <a:avLst/>
          </a:prstGeom>
          <a:noFill/>
        </p:spPr>
        <p:txBody>
          <a:bodyPr vert="horz" rtlCol="0">
            <a:spAutoFit/>
          </a:bodyPr>
          <a:lstStyle/>
          <a:p>
            <a:r>
              <a:rPr lang="en-US" sz="900" i="1">
                <a:solidFill>
                  <a:srgbClr val="8C8C8C"/>
                </a:solidFill>
                <a:latin typeface="Calibri" panose="020F0502020204030204" pitchFamily="34" charset="0"/>
              </a:rPr>
              <a:t>Figures are synthetic, generated for the AI in Finance Challenge demo dataset (Northwind Financial Co. is a fictional company).</a:t>
            </a:r>
          </a:p>
        </p:txBody>
      </p:sp>
    </p:spTree>
    <p:extLst>
      <p:ext uri="{BB962C8B-B14F-4D97-AF65-F5344CB8AC3E}">
        <p14:creationId xmlns:p14="http://schemas.microsoft.com/office/powerpoint/2010/main" val="2300164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023920-C50B-A803-DBF7-49AF9FDCD099}"/>
              </a:ext>
            </a:extLst>
          </p:cNvPr>
          <p:cNvSpPr/>
          <p:nvPr/>
        </p:nvSpPr>
        <p:spPr>
          <a:xfrm>
            <a:off x="0" y="0"/>
            <a:ext cx="12192000" cy="101600"/>
          </a:xfrm>
          <a:prstGeom prst="rect">
            <a:avLst/>
          </a:prstGeom>
          <a:solidFill>
            <a:srgbClr val="1B2A4A"/>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931B769-0887-BD1F-F99F-3A69DAD135BF}"/>
              </a:ext>
            </a:extLst>
          </p:cNvPr>
          <p:cNvSpPr txBox="1"/>
          <p:nvPr/>
        </p:nvSpPr>
        <p:spPr>
          <a:xfrm>
            <a:off x="508000" y="279400"/>
            <a:ext cx="10922000" cy="523220"/>
          </a:xfrm>
          <a:prstGeom prst="rect">
            <a:avLst/>
          </a:prstGeom>
          <a:noFill/>
        </p:spPr>
        <p:txBody>
          <a:bodyPr vert="horz" wrap="square" rtlCol="0">
            <a:spAutoFit/>
          </a:bodyPr>
          <a:lstStyle/>
          <a:p>
            <a:r>
              <a:rPr lang="en-US" sz="2800" b="1">
                <a:solidFill>
                  <a:srgbClr val="1B2A4A"/>
                </a:solidFill>
                <a:latin typeface="Calibri" panose="020F0502020204030204" pitchFamily="34" charset="0"/>
              </a:rPr>
              <a:t>Revenue Dashboard</a:t>
            </a:r>
          </a:p>
        </p:txBody>
      </p:sp>
      <p:sp>
        <p:nvSpPr>
          <p:cNvPr id="4" name="TextBox 3">
            <a:extLst>
              <a:ext uri="{FF2B5EF4-FFF2-40B4-BE49-F238E27FC236}">
                <a16:creationId xmlns:a16="http://schemas.microsoft.com/office/drawing/2014/main" id="{5D2B1E9B-7E17-A227-E5D0-3CC9AFCF8E06}"/>
              </a:ext>
            </a:extLst>
          </p:cNvPr>
          <p:cNvSpPr txBox="1"/>
          <p:nvPr/>
        </p:nvSpPr>
        <p:spPr>
          <a:xfrm>
            <a:off x="533400" y="762000"/>
            <a:ext cx="10922000" cy="292388"/>
          </a:xfrm>
          <a:prstGeom prst="rect">
            <a:avLst/>
          </a:prstGeom>
          <a:noFill/>
        </p:spPr>
        <p:txBody>
          <a:bodyPr vert="horz" rtlCol="0">
            <a:spAutoFit/>
          </a:bodyPr>
          <a:lstStyle/>
          <a:p>
            <a:r>
              <a:rPr lang="en-US" sz="1300">
                <a:solidFill>
                  <a:srgbClr val="8C8C8C"/>
                </a:solidFill>
                <a:latin typeface="Calibri" panose="020F0502020204030204" pitchFamily="34" charset="0"/>
              </a:rPr>
              <a:t>36 month trend by region and product line (Jul-23 to Jun-26)</a:t>
            </a:r>
          </a:p>
        </p:txBody>
      </p:sp>
      <p:cxnSp>
        <p:nvCxnSpPr>
          <p:cNvPr id="5" name="Straight Connector 4">
            <a:extLst>
              <a:ext uri="{FF2B5EF4-FFF2-40B4-BE49-F238E27FC236}">
                <a16:creationId xmlns:a16="http://schemas.microsoft.com/office/drawing/2014/main" id="{FD50F710-A50A-30CA-28A1-B893115CFE33}"/>
              </a:ext>
            </a:extLst>
          </p:cNvPr>
          <p:cNvCxnSpPr/>
          <p:nvPr/>
        </p:nvCxnSpPr>
        <p:spPr>
          <a:xfrm>
            <a:off x="508000" y="1092200"/>
            <a:ext cx="11176000" cy="0"/>
          </a:xfrm>
          <a:prstGeom prst="line">
            <a:avLst/>
          </a:prstGeom>
          <a:ln w="15875">
            <a:solidFill>
              <a:srgbClr val="EBEEF2"/>
            </a:solidFill>
          </a:ln>
        </p:spPr>
        <p:style>
          <a:lnRef idx="2">
            <a:schemeClr val="accent1"/>
          </a:lnRef>
          <a:fillRef idx="0">
            <a:schemeClr val="accent1"/>
          </a:fillRef>
          <a:effectRef idx="1">
            <a:schemeClr val="accent1"/>
          </a:effectRef>
          <a:fontRef idx="minor">
            <a:schemeClr val="tx1"/>
          </a:fontRef>
        </p:style>
      </p:cxnSp>
      <p:graphicFrame>
        <p:nvGraphicFramePr>
          <p:cNvPr id="6" name="Chart 5">
            <a:extLst>
              <a:ext uri="{FF2B5EF4-FFF2-40B4-BE49-F238E27FC236}">
                <a16:creationId xmlns:a16="http://schemas.microsoft.com/office/drawing/2014/main" id="{C7AC3E2F-AEA6-4C4A-2F82-2C19F38B44CC}"/>
              </a:ext>
            </a:extLst>
          </p:cNvPr>
          <p:cNvGraphicFramePr/>
          <p:nvPr>
            <p:extLst>
              <p:ext uri="{D42A27DB-BD31-4B8C-83A1-F6EECF244321}">
                <p14:modId xmlns:p14="http://schemas.microsoft.com/office/powerpoint/2010/main" val="4276888577"/>
              </p:ext>
            </p:extLst>
          </p:nvPr>
        </p:nvGraphicFramePr>
        <p:xfrm>
          <a:off x="508000" y="1270000"/>
          <a:ext cx="5461000" cy="508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5CA37CA5-9E4B-7D06-EE32-3175A7BD30AB}"/>
              </a:ext>
            </a:extLst>
          </p:cNvPr>
          <p:cNvGraphicFramePr/>
          <p:nvPr>
            <p:extLst>
              <p:ext uri="{D42A27DB-BD31-4B8C-83A1-F6EECF244321}">
                <p14:modId xmlns:p14="http://schemas.microsoft.com/office/powerpoint/2010/main" val="1497832240"/>
              </p:ext>
            </p:extLst>
          </p:nvPr>
        </p:nvGraphicFramePr>
        <p:xfrm>
          <a:off x="6223000" y="1270000"/>
          <a:ext cx="5461000" cy="508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067041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4CE949-ED2B-C441-B48D-8863DA69BBF4}"/>
              </a:ext>
            </a:extLst>
          </p:cNvPr>
          <p:cNvSpPr/>
          <p:nvPr/>
        </p:nvSpPr>
        <p:spPr>
          <a:xfrm>
            <a:off x="0" y="0"/>
            <a:ext cx="12192000" cy="101600"/>
          </a:xfrm>
          <a:prstGeom prst="rect">
            <a:avLst/>
          </a:prstGeom>
          <a:solidFill>
            <a:srgbClr val="1B2A4A"/>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26FBF15-FAAA-7B2F-4D65-2C98224EAB63}"/>
              </a:ext>
            </a:extLst>
          </p:cNvPr>
          <p:cNvSpPr txBox="1"/>
          <p:nvPr/>
        </p:nvSpPr>
        <p:spPr>
          <a:xfrm>
            <a:off x="508000" y="279400"/>
            <a:ext cx="10922000" cy="523220"/>
          </a:xfrm>
          <a:prstGeom prst="rect">
            <a:avLst/>
          </a:prstGeom>
          <a:noFill/>
        </p:spPr>
        <p:txBody>
          <a:bodyPr vert="horz" wrap="square" rtlCol="0">
            <a:spAutoFit/>
          </a:bodyPr>
          <a:lstStyle/>
          <a:p>
            <a:r>
              <a:rPr lang="en-US" sz="2800" b="1">
                <a:solidFill>
                  <a:srgbClr val="1B2A4A"/>
                </a:solidFill>
                <a:latin typeface="Calibri" panose="020F0502020204030204" pitchFamily="34" charset="0"/>
              </a:rPr>
              <a:t>Expenses Dashboard</a:t>
            </a:r>
          </a:p>
        </p:txBody>
      </p:sp>
      <p:sp>
        <p:nvSpPr>
          <p:cNvPr id="4" name="TextBox 3">
            <a:extLst>
              <a:ext uri="{FF2B5EF4-FFF2-40B4-BE49-F238E27FC236}">
                <a16:creationId xmlns:a16="http://schemas.microsoft.com/office/drawing/2014/main" id="{CCA8F9C2-3501-4B86-CB8D-0F98C75D73FE}"/>
              </a:ext>
            </a:extLst>
          </p:cNvPr>
          <p:cNvSpPr txBox="1"/>
          <p:nvPr/>
        </p:nvSpPr>
        <p:spPr>
          <a:xfrm>
            <a:off x="533400" y="762000"/>
            <a:ext cx="10922000" cy="292388"/>
          </a:xfrm>
          <a:prstGeom prst="rect">
            <a:avLst/>
          </a:prstGeom>
          <a:noFill/>
        </p:spPr>
        <p:txBody>
          <a:bodyPr vert="horz" rtlCol="0">
            <a:spAutoFit/>
          </a:bodyPr>
          <a:lstStyle/>
          <a:p>
            <a:r>
              <a:rPr lang="en-US" sz="1300">
                <a:solidFill>
                  <a:srgbClr val="8C8C8C"/>
                </a:solidFill>
                <a:latin typeface="Calibri" panose="020F0502020204030204" pitchFamily="34" charset="0"/>
              </a:rPr>
              <a:t>36 month trend by department and category (Jul-23 to Jun-26)</a:t>
            </a:r>
          </a:p>
        </p:txBody>
      </p:sp>
      <p:cxnSp>
        <p:nvCxnSpPr>
          <p:cNvPr id="5" name="Straight Connector 4">
            <a:extLst>
              <a:ext uri="{FF2B5EF4-FFF2-40B4-BE49-F238E27FC236}">
                <a16:creationId xmlns:a16="http://schemas.microsoft.com/office/drawing/2014/main" id="{57193345-5729-C3CF-A56C-AAE1FC14B6C8}"/>
              </a:ext>
            </a:extLst>
          </p:cNvPr>
          <p:cNvCxnSpPr/>
          <p:nvPr/>
        </p:nvCxnSpPr>
        <p:spPr>
          <a:xfrm>
            <a:off x="508000" y="1092200"/>
            <a:ext cx="11176000" cy="0"/>
          </a:xfrm>
          <a:prstGeom prst="line">
            <a:avLst/>
          </a:prstGeom>
          <a:ln w="15875">
            <a:solidFill>
              <a:srgbClr val="EBEEF2"/>
            </a:solidFill>
          </a:ln>
        </p:spPr>
        <p:style>
          <a:lnRef idx="2">
            <a:schemeClr val="accent1"/>
          </a:lnRef>
          <a:fillRef idx="0">
            <a:schemeClr val="accent1"/>
          </a:fillRef>
          <a:effectRef idx="1">
            <a:schemeClr val="accent1"/>
          </a:effectRef>
          <a:fontRef idx="minor">
            <a:schemeClr val="tx1"/>
          </a:fontRef>
        </p:style>
      </p:cxnSp>
      <p:graphicFrame>
        <p:nvGraphicFramePr>
          <p:cNvPr id="6" name="Chart 5">
            <a:extLst>
              <a:ext uri="{FF2B5EF4-FFF2-40B4-BE49-F238E27FC236}">
                <a16:creationId xmlns:a16="http://schemas.microsoft.com/office/drawing/2014/main" id="{69EB5844-EB31-41F3-34E0-2CD93EE90B5E}"/>
              </a:ext>
            </a:extLst>
          </p:cNvPr>
          <p:cNvGraphicFramePr/>
          <p:nvPr>
            <p:extLst>
              <p:ext uri="{D42A27DB-BD31-4B8C-83A1-F6EECF244321}">
                <p14:modId xmlns:p14="http://schemas.microsoft.com/office/powerpoint/2010/main" val="2738062330"/>
              </p:ext>
            </p:extLst>
          </p:nvPr>
        </p:nvGraphicFramePr>
        <p:xfrm>
          <a:off x="508000" y="1270000"/>
          <a:ext cx="5461000" cy="508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746C7377-AC35-0959-D037-9690C0041843}"/>
              </a:ext>
            </a:extLst>
          </p:cNvPr>
          <p:cNvGraphicFramePr/>
          <p:nvPr>
            <p:extLst>
              <p:ext uri="{D42A27DB-BD31-4B8C-83A1-F6EECF244321}">
                <p14:modId xmlns:p14="http://schemas.microsoft.com/office/powerpoint/2010/main" val="411505999"/>
              </p:ext>
            </p:extLst>
          </p:nvPr>
        </p:nvGraphicFramePr>
        <p:xfrm>
          <a:off x="6223000" y="1270000"/>
          <a:ext cx="5461000" cy="5080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35276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05B4E2-1AC4-C5B0-4744-6474D836D9E6}"/>
              </a:ext>
            </a:extLst>
          </p:cNvPr>
          <p:cNvSpPr/>
          <p:nvPr/>
        </p:nvSpPr>
        <p:spPr>
          <a:xfrm>
            <a:off x="0" y="0"/>
            <a:ext cx="12192000" cy="101600"/>
          </a:xfrm>
          <a:prstGeom prst="rect">
            <a:avLst/>
          </a:prstGeom>
          <a:solidFill>
            <a:srgbClr val="1B2A4A"/>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C96455C-3EC4-DF1E-14C7-AD1935920602}"/>
              </a:ext>
            </a:extLst>
          </p:cNvPr>
          <p:cNvSpPr txBox="1"/>
          <p:nvPr/>
        </p:nvSpPr>
        <p:spPr>
          <a:xfrm>
            <a:off x="508000" y="279400"/>
            <a:ext cx="10922000" cy="523220"/>
          </a:xfrm>
          <a:prstGeom prst="rect">
            <a:avLst/>
          </a:prstGeom>
          <a:noFill/>
        </p:spPr>
        <p:txBody>
          <a:bodyPr vert="horz" wrap="square" rtlCol="0">
            <a:spAutoFit/>
          </a:bodyPr>
          <a:lstStyle/>
          <a:p>
            <a:r>
              <a:rPr lang="en-US" sz="2800" b="1">
                <a:solidFill>
                  <a:srgbClr val="1B2A4A"/>
                </a:solidFill>
                <a:latin typeface="Calibri" panose="020F0502020204030204" pitchFamily="34" charset="0"/>
              </a:rPr>
              <a:t>Headcount Dashboard</a:t>
            </a:r>
          </a:p>
        </p:txBody>
      </p:sp>
      <p:sp>
        <p:nvSpPr>
          <p:cNvPr id="4" name="TextBox 3">
            <a:extLst>
              <a:ext uri="{FF2B5EF4-FFF2-40B4-BE49-F238E27FC236}">
                <a16:creationId xmlns:a16="http://schemas.microsoft.com/office/drawing/2014/main" id="{2ED2A1B8-1A37-E5BA-5D57-530E79F848E6}"/>
              </a:ext>
            </a:extLst>
          </p:cNvPr>
          <p:cNvSpPr txBox="1"/>
          <p:nvPr/>
        </p:nvSpPr>
        <p:spPr>
          <a:xfrm>
            <a:off x="533400" y="762000"/>
            <a:ext cx="10922000" cy="292388"/>
          </a:xfrm>
          <a:prstGeom prst="rect">
            <a:avLst/>
          </a:prstGeom>
          <a:noFill/>
        </p:spPr>
        <p:txBody>
          <a:bodyPr vert="horz" rtlCol="0">
            <a:spAutoFit/>
          </a:bodyPr>
          <a:lstStyle/>
          <a:p>
            <a:r>
              <a:rPr lang="en-US" sz="1300">
                <a:solidFill>
                  <a:srgbClr val="8C8C8C"/>
                </a:solidFill>
                <a:latin typeface="Calibri" panose="020F0502020204030204" pitchFamily="34" charset="0"/>
              </a:rPr>
              <a:t>Growth by department (Jul-23 to Jun-26)</a:t>
            </a:r>
          </a:p>
        </p:txBody>
      </p:sp>
      <p:cxnSp>
        <p:nvCxnSpPr>
          <p:cNvPr id="5" name="Straight Connector 4">
            <a:extLst>
              <a:ext uri="{FF2B5EF4-FFF2-40B4-BE49-F238E27FC236}">
                <a16:creationId xmlns:a16="http://schemas.microsoft.com/office/drawing/2014/main" id="{7AD77D99-3971-A4C3-B4FD-8DA150B38204}"/>
              </a:ext>
            </a:extLst>
          </p:cNvPr>
          <p:cNvCxnSpPr/>
          <p:nvPr/>
        </p:nvCxnSpPr>
        <p:spPr>
          <a:xfrm>
            <a:off x="508000" y="1092200"/>
            <a:ext cx="11176000" cy="0"/>
          </a:xfrm>
          <a:prstGeom prst="line">
            <a:avLst/>
          </a:prstGeom>
          <a:ln w="15875">
            <a:solidFill>
              <a:srgbClr val="EBEEF2"/>
            </a:solidFill>
          </a:ln>
        </p:spPr>
        <p:style>
          <a:lnRef idx="2">
            <a:schemeClr val="accent1"/>
          </a:lnRef>
          <a:fillRef idx="0">
            <a:schemeClr val="accent1"/>
          </a:fillRef>
          <a:effectRef idx="1">
            <a:schemeClr val="accent1"/>
          </a:effectRef>
          <a:fontRef idx="minor">
            <a:schemeClr val="tx1"/>
          </a:fontRef>
        </p:style>
      </p:cxnSp>
      <p:graphicFrame>
        <p:nvGraphicFramePr>
          <p:cNvPr id="6" name="Chart 5">
            <a:extLst>
              <a:ext uri="{FF2B5EF4-FFF2-40B4-BE49-F238E27FC236}">
                <a16:creationId xmlns:a16="http://schemas.microsoft.com/office/drawing/2014/main" id="{C3FAD227-27B2-9504-C1FD-276F5E1D96B3}"/>
              </a:ext>
            </a:extLst>
          </p:cNvPr>
          <p:cNvGraphicFramePr/>
          <p:nvPr>
            <p:extLst>
              <p:ext uri="{D42A27DB-BD31-4B8C-83A1-F6EECF244321}">
                <p14:modId xmlns:p14="http://schemas.microsoft.com/office/powerpoint/2010/main" val="2067550198"/>
              </p:ext>
            </p:extLst>
          </p:nvPr>
        </p:nvGraphicFramePr>
        <p:xfrm>
          <a:off x="508000" y="1270000"/>
          <a:ext cx="7874000" cy="508000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a:extLst>
              <a:ext uri="{FF2B5EF4-FFF2-40B4-BE49-F238E27FC236}">
                <a16:creationId xmlns:a16="http://schemas.microsoft.com/office/drawing/2014/main" id="{2B7653C3-289F-3D22-CAC4-FD4BE10BB3F5}"/>
              </a:ext>
            </a:extLst>
          </p:cNvPr>
          <p:cNvSpPr/>
          <p:nvPr/>
        </p:nvSpPr>
        <p:spPr>
          <a:xfrm>
            <a:off x="8763000" y="1651000"/>
            <a:ext cx="2794000" cy="1397000"/>
          </a:xfrm>
          <a:prstGeom prst="rect">
            <a:avLst/>
          </a:prstGeom>
          <a:solidFill>
            <a:srgbClr val="EBEEF2"/>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DFADB7D-3D20-8F3F-C252-CFE81FC06B8B}"/>
              </a:ext>
            </a:extLst>
          </p:cNvPr>
          <p:cNvSpPr/>
          <p:nvPr/>
        </p:nvSpPr>
        <p:spPr>
          <a:xfrm>
            <a:off x="8763000" y="1651000"/>
            <a:ext cx="76200" cy="1397000"/>
          </a:xfrm>
          <a:prstGeom prst="rect">
            <a:avLst/>
          </a:prstGeom>
          <a:solidFill>
            <a:srgbClr val="009688"/>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E133445-0A68-3837-8E0C-F724CA1BF0D9}"/>
              </a:ext>
            </a:extLst>
          </p:cNvPr>
          <p:cNvSpPr txBox="1"/>
          <p:nvPr/>
        </p:nvSpPr>
        <p:spPr>
          <a:xfrm>
            <a:off x="8991600" y="1803400"/>
            <a:ext cx="2413000" cy="553998"/>
          </a:xfrm>
          <a:prstGeom prst="rect">
            <a:avLst/>
          </a:prstGeom>
          <a:noFill/>
        </p:spPr>
        <p:txBody>
          <a:bodyPr vert="horz" rtlCol="0">
            <a:spAutoFit/>
          </a:bodyPr>
          <a:lstStyle/>
          <a:p>
            <a:r>
              <a:rPr lang="en-US" sz="3000" b="1">
                <a:solidFill>
                  <a:srgbClr val="1B2A4A"/>
                </a:solidFill>
                <a:latin typeface="Calibri" panose="020F0502020204030204" pitchFamily="34" charset="0"/>
              </a:rPr>
              <a:t>135 to 167</a:t>
            </a:r>
          </a:p>
        </p:txBody>
      </p:sp>
      <p:sp>
        <p:nvSpPr>
          <p:cNvPr id="10" name="TextBox 9">
            <a:extLst>
              <a:ext uri="{FF2B5EF4-FFF2-40B4-BE49-F238E27FC236}">
                <a16:creationId xmlns:a16="http://schemas.microsoft.com/office/drawing/2014/main" id="{EAB90333-6FB6-78F8-7177-B069F3E75D3F}"/>
              </a:ext>
            </a:extLst>
          </p:cNvPr>
          <p:cNvSpPr txBox="1"/>
          <p:nvPr/>
        </p:nvSpPr>
        <p:spPr>
          <a:xfrm>
            <a:off x="8991600" y="2336800"/>
            <a:ext cx="2413000" cy="461665"/>
          </a:xfrm>
          <a:prstGeom prst="rect">
            <a:avLst/>
          </a:prstGeom>
          <a:noFill/>
        </p:spPr>
        <p:txBody>
          <a:bodyPr vert="horz" wrap="square" rtlCol="0">
            <a:spAutoFit/>
          </a:bodyPr>
          <a:lstStyle/>
          <a:p>
            <a:r>
              <a:rPr lang="en-US" sz="1200">
                <a:solidFill>
                  <a:srgbClr val="333333"/>
                </a:solidFill>
                <a:latin typeface="Calibri" panose="020F0502020204030204" pitchFamily="34" charset="0"/>
              </a:rPr>
              <a:t>Total headcount, start to end of window</a:t>
            </a:r>
          </a:p>
        </p:txBody>
      </p:sp>
      <p:sp>
        <p:nvSpPr>
          <p:cNvPr id="11" name="Rectangle 10">
            <a:extLst>
              <a:ext uri="{FF2B5EF4-FFF2-40B4-BE49-F238E27FC236}">
                <a16:creationId xmlns:a16="http://schemas.microsoft.com/office/drawing/2014/main" id="{AB9CF37B-2876-D79C-848F-BEBE76C70C19}"/>
              </a:ext>
            </a:extLst>
          </p:cNvPr>
          <p:cNvSpPr/>
          <p:nvPr/>
        </p:nvSpPr>
        <p:spPr>
          <a:xfrm>
            <a:off x="8763000" y="3302000"/>
            <a:ext cx="2794000" cy="1397000"/>
          </a:xfrm>
          <a:prstGeom prst="rect">
            <a:avLst/>
          </a:prstGeom>
          <a:solidFill>
            <a:srgbClr val="EBEEF2"/>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211F256-D2FF-01FA-30C8-7AC8BF1B6179}"/>
              </a:ext>
            </a:extLst>
          </p:cNvPr>
          <p:cNvSpPr/>
          <p:nvPr/>
        </p:nvSpPr>
        <p:spPr>
          <a:xfrm>
            <a:off x="8763000" y="3302000"/>
            <a:ext cx="76200" cy="1397000"/>
          </a:xfrm>
          <a:prstGeom prst="rect">
            <a:avLst/>
          </a:prstGeom>
          <a:solidFill>
            <a:srgbClr val="D65D48"/>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4AA6163-24EF-CFC9-3909-F200B819FA93}"/>
              </a:ext>
            </a:extLst>
          </p:cNvPr>
          <p:cNvSpPr txBox="1"/>
          <p:nvPr/>
        </p:nvSpPr>
        <p:spPr>
          <a:xfrm>
            <a:off x="8991600" y="3454400"/>
            <a:ext cx="2413000" cy="553998"/>
          </a:xfrm>
          <a:prstGeom prst="rect">
            <a:avLst/>
          </a:prstGeom>
          <a:noFill/>
        </p:spPr>
        <p:txBody>
          <a:bodyPr vert="horz" rtlCol="0">
            <a:spAutoFit/>
          </a:bodyPr>
          <a:lstStyle/>
          <a:p>
            <a:r>
              <a:rPr lang="en-US" sz="3000" b="1">
                <a:solidFill>
                  <a:srgbClr val="1B2A4A"/>
                </a:solidFill>
                <a:latin typeface="Calibri" panose="020F0502020204030204" pitchFamily="34" charset="0"/>
              </a:rPr>
              <a:t>+23.7%</a:t>
            </a:r>
          </a:p>
        </p:txBody>
      </p:sp>
      <p:sp>
        <p:nvSpPr>
          <p:cNvPr id="14" name="TextBox 13">
            <a:extLst>
              <a:ext uri="{FF2B5EF4-FFF2-40B4-BE49-F238E27FC236}">
                <a16:creationId xmlns:a16="http://schemas.microsoft.com/office/drawing/2014/main" id="{612DB6ED-640C-CFC0-83A3-A2E8C7A2AD55}"/>
              </a:ext>
            </a:extLst>
          </p:cNvPr>
          <p:cNvSpPr txBox="1"/>
          <p:nvPr/>
        </p:nvSpPr>
        <p:spPr>
          <a:xfrm>
            <a:off x="8991600" y="3987800"/>
            <a:ext cx="2413000" cy="461665"/>
          </a:xfrm>
          <a:prstGeom prst="rect">
            <a:avLst/>
          </a:prstGeom>
          <a:noFill/>
        </p:spPr>
        <p:txBody>
          <a:bodyPr vert="horz" wrap="square" rtlCol="0">
            <a:spAutoFit/>
          </a:bodyPr>
          <a:lstStyle/>
          <a:p>
            <a:r>
              <a:rPr lang="en-US" sz="1200">
                <a:solidFill>
                  <a:srgbClr val="333333"/>
                </a:solidFill>
                <a:latin typeface="Calibri" panose="020F0502020204030204" pitchFamily="34" charset="0"/>
              </a:rPr>
              <a:t>Headcount growth vs +69.6% revenue growth</a:t>
            </a:r>
          </a:p>
        </p:txBody>
      </p:sp>
    </p:spTree>
    <p:extLst>
      <p:ext uri="{BB962C8B-B14F-4D97-AF65-F5344CB8AC3E}">
        <p14:creationId xmlns:p14="http://schemas.microsoft.com/office/powerpoint/2010/main" val="1553907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F30990-DA48-76EC-57BF-015784352FCA}"/>
              </a:ext>
            </a:extLst>
          </p:cNvPr>
          <p:cNvSpPr/>
          <p:nvPr/>
        </p:nvSpPr>
        <p:spPr>
          <a:xfrm>
            <a:off x="0" y="0"/>
            <a:ext cx="12192000" cy="101600"/>
          </a:xfrm>
          <a:prstGeom prst="rect">
            <a:avLst/>
          </a:prstGeom>
          <a:solidFill>
            <a:srgbClr val="1B2A4A"/>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E859C70-7ECC-C707-D11F-71463507CE98}"/>
              </a:ext>
            </a:extLst>
          </p:cNvPr>
          <p:cNvSpPr txBox="1"/>
          <p:nvPr/>
        </p:nvSpPr>
        <p:spPr>
          <a:xfrm>
            <a:off x="508000" y="279400"/>
            <a:ext cx="10922000" cy="523220"/>
          </a:xfrm>
          <a:prstGeom prst="rect">
            <a:avLst/>
          </a:prstGeom>
          <a:noFill/>
        </p:spPr>
        <p:txBody>
          <a:bodyPr vert="horz" wrap="square" rtlCol="0">
            <a:spAutoFit/>
          </a:bodyPr>
          <a:lstStyle/>
          <a:p>
            <a:r>
              <a:rPr lang="en-US" sz="2800" b="1">
                <a:solidFill>
                  <a:srgbClr val="1B2A4A"/>
                </a:solidFill>
                <a:latin typeface="Calibri" panose="020F0502020204030204" pitchFamily="34" charset="0"/>
              </a:rPr>
              <a:t>Budget vs. Actual Dashboard</a:t>
            </a:r>
          </a:p>
        </p:txBody>
      </p:sp>
      <p:sp>
        <p:nvSpPr>
          <p:cNvPr id="4" name="TextBox 3">
            <a:extLst>
              <a:ext uri="{FF2B5EF4-FFF2-40B4-BE49-F238E27FC236}">
                <a16:creationId xmlns:a16="http://schemas.microsoft.com/office/drawing/2014/main" id="{2AC1122E-DC60-08E6-18AC-8838C4695382}"/>
              </a:ext>
            </a:extLst>
          </p:cNvPr>
          <p:cNvSpPr txBox="1"/>
          <p:nvPr/>
        </p:nvSpPr>
        <p:spPr>
          <a:xfrm>
            <a:off x="533400" y="762000"/>
            <a:ext cx="10922000" cy="292388"/>
          </a:xfrm>
          <a:prstGeom prst="rect">
            <a:avLst/>
          </a:prstGeom>
          <a:noFill/>
        </p:spPr>
        <p:txBody>
          <a:bodyPr vert="horz" rtlCol="0">
            <a:spAutoFit/>
          </a:bodyPr>
          <a:lstStyle/>
          <a:p>
            <a:r>
              <a:rPr lang="en-US" sz="1300">
                <a:solidFill>
                  <a:srgbClr val="8C8C8C"/>
                </a:solidFill>
                <a:latin typeface="Calibri" panose="020F0502020204030204" pitchFamily="34" charset="0"/>
              </a:rPr>
              <a:t>Variance highlights across 5 line items, 36 months</a:t>
            </a:r>
          </a:p>
        </p:txBody>
      </p:sp>
      <p:cxnSp>
        <p:nvCxnSpPr>
          <p:cNvPr id="5" name="Straight Connector 4">
            <a:extLst>
              <a:ext uri="{FF2B5EF4-FFF2-40B4-BE49-F238E27FC236}">
                <a16:creationId xmlns:a16="http://schemas.microsoft.com/office/drawing/2014/main" id="{D4290826-C6C3-4F4C-7A6D-5783E6C3C605}"/>
              </a:ext>
            </a:extLst>
          </p:cNvPr>
          <p:cNvCxnSpPr/>
          <p:nvPr/>
        </p:nvCxnSpPr>
        <p:spPr>
          <a:xfrm>
            <a:off x="508000" y="1092200"/>
            <a:ext cx="11176000" cy="0"/>
          </a:xfrm>
          <a:prstGeom prst="line">
            <a:avLst/>
          </a:prstGeom>
          <a:ln w="15875">
            <a:solidFill>
              <a:srgbClr val="EBEEF2"/>
            </a:solidFill>
          </a:ln>
        </p:spPr>
        <p:style>
          <a:lnRef idx="2">
            <a:schemeClr val="accent1"/>
          </a:lnRef>
          <a:fillRef idx="0">
            <a:schemeClr val="accent1"/>
          </a:fillRef>
          <a:effectRef idx="1">
            <a:schemeClr val="accent1"/>
          </a:effectRef>
          <a:fontRef idx="minor">
            <a:schemeClr val="tx1"/>
          </a:fontRef>
        </p:style>
      </p:cxnSp>
      <p:graphicFrame>
        <p:nvGraphicFramePr>
          <p:cNvPr id="6" name="Chart 5">
            <a:extLst>
              <a:ext uri="{FF2B5EF4-FFF2-40B4-BE49-F238E27FC236}">
                <a16:creationId xmlns:a16="http://schemas.microsoft.com/office/drawing/2014/main" id="{9A05DE56-F14B-F19E-53FA-A71B63026E73}"/>
              </a:ext>
            </a:extLst>
          </p:cNvPr>
          <p:cNvGraphicFramePr/>
          <p:nvPr>
            <p:extLst>
              <p:ext uri="{D42A27DB-BD31-4B8C-83A1-F6EECF244321}">
                <p14:modId xmlns:p14="http://schemas.microsoft.com/office/powerpoint/2010/main" val="1793069451"/>
              </p:ext>
            </p:extLst>
          </p:nvPr>
        </p:nvGraphicFramePr>
        <p:xfrm>
          <a:off x="508000" y="1270000"/>
          <a:ext cx="5461000" cy="4191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a:extLst>
              <a:ext uri="{FF2B5EF4-FFF2-40B4-BE49-F238E27FC236}">
                <a16:creationId xmlns:a16="http://schemas.microsoft.com/office/drawing/2014/main" id="{71DE59F0-D640-BB5B-A2CA-F9585E840424}"/>
              </a:ext>
            </a:extLst>
          </p:cNvPr>
          <p:cNvGraphicFramePr/>
          <p:nvPr>
            <p:extLst>
              <p:ext uri="{D42A27DB-BD31-4B8C-83A1-F6EECF244321}">
                <p14:modId xmlns:p14="http://schemas.microsoft.com/office/powerpoint/2010/main" val="1530919399"/>
              </p:ext>
            </p:extLst>
          </p:nvPr>
        </p:nvGraphicFramePr>
        <p:xfrm>
          <a:off x="6223000" y="1270000"/>
          <a:ext cx="5461000" cy="41910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75A929F3-4F01-164E-F277-FC02370AC3BB}"/>
              </a:ext>
            </a:extLst>
          </p:cNvPr>
          <p:cNvSpPr txBox="1"/>
          <p:nvPr/>
        </p:nvSpPr>
        <p:spPr>
          <a:xfrm>
            <a:off x="508000" y="5651500"/>
            <a:ext cx="11176000" cy="292388"/>
          </a:xfrm>
          <a:prstGeom prst="rect">
            <a:avLst/>
          </a:prstGeom>
          <a:noFill/>
        </p:spPr>
        <p:txBody>
          <a:bodyPr vert="horz" wrap="square" rtlCol="0">
            <a:spAutoFit/>
          </a:bodyPr>
          <a:lstStyle/>
          <a:p>
            <a:r>
              <a:rPr lang="en-US" sz="1300" b="1">
                <a:solidFill>
                  <a:srgbClr val="D65D48"/>
                </a:solidFill>
                <a:latin typeface="Calibri" panose="020F0502020204030204" pitchFamily="34" charset="0"/>
              </a:rPr>
              <a:t>Biggest single-month miss: Revenue in May-25, actual $1212K vs budget $1341K (-9.7%).</a:t>
            </a:r>
          </a:p>
        </p:txBody>
      </p:sp>
      <p:sp>
        <p:nvSpPr>
          <p:cNvPr id="9" name="TextBox 8">
            <a:extLst>
              <a:ext uri="{FF2B5EF4-FFF2-40B4-BE49-F238E27FC236}">
                <a16:creationId xmlns:a16="http://schemas.microsoft.com/office/drawing/2014/main" id="{ECD3A535-DFF4-A716-57F0-9AE2D43F362B}"/>
              </a:ext>
            </a:extLst>
          </p:cNvPr>
          <p:cNvSpPr txBox="1"/>
          <p:nvPr/>
        </p:nvSpPr>
        <p:spPr>
          <a:xfrm>
            <a:off x="508000" y="6502400"/>
            <a:ext cx="11176000" cy="369332"/>
          </a:xfrm>
          <a:prstGeom prst="rect">
            <a:avLst/>
          </a:prstGeom>
          <a:noFill/>
        </p:spPr>
        <p:txBody>
          <a:bodyPr vert="horz" rtlCol="0">
            <a:spAutoFit/>
          </a:bodyPr>
          <a:lstStyle/>
          <a:p>
            <a:r>
              <a:rPr lang="en-US" sz="900" i="1">
                <a:solidFill>
                  <a:srgbClr val="8C8C8C"/>
                </a:solidFill>
                <a:latin typeface="Calibri" panose="020F0502020204030204" pitchFamily="34" charset="0"/>
              </a:rPr>
              <a:t>Note: in this dataset, Budget is reverse engineered from Actuals (e.g. Actual / ~0.9651 for Revenue), not an independently set plan target. Variances shown are directionally real but should be read as actual-vs-smoothed-trend, not actual-vs-plan.</a:t>
            </a:r>
          </a:p>
        </p:txBody>
      </p:sp>
    </p:spTree>
    <p:extLst>
      <p:ext uri="{BB962C8B-B14F-4D97-AF65-F5344CB8AC3E}">
        <p14:creationId xmlns:p14="http://schemas.microsoft.com/office/powerpoint/2010/main" val="1821815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1E82E7-325D-719C-C01F-A669835DFD9B}"/>
              </a:ext>
            </a:extLst>
          </p:cNvPr>
          <p:cNvSpPr/>
          <p:nvPr/>
        </p:nvSpPr>
        <p:spPr>
          <a:xfrm>
            <a:off x="0" y="0"/>
            <a:ext cx="12192000" cy="101600"/>
          </a:xfrm>
          <a:prstGeom prst="rect">
            <a:avLst/>
          </a:prstGeom>
          <a:solidFill>
            <a:srgbClr val="1B2A4A"/>
          </a:solidFill>
          <a:ln w="19050" cap="flat" cmpd="sng" algn="ctr">
            <a:noFill/>
            <a:prstDash val="solid"/>
            <a:miter lim="800000"/>
          </a:ln>
          <a:effectLst/>
          <a:extLst>
            <a:ext uri="{91240B29-F687-4F45-9708-019B960494DF}">
              <a14:hiddenLine xmlns:a14="http://schemas.microsoft.com/office/drawing/2010/main" w="1905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0761E1E-D90A-A28A-ED5A-EDCDC5752FD3}"/>
              </a:ext>
            </a:extLst>
          </p:cNvPr>
          <p:cNvSpPr txBox="1"/>
          <p:nvPr/>
        </p:nvSpPr>
        <p:spPr>
          <a:xfrm>
            <a:off x="508000" y="279400"/>
            <a:ext cx="10922000" cy="523220"/>
          </a:xfrm>
          <a:prstGeom prst="rect">
            <a:avLst/>
          </a:prstGeom>
          <a:noFill/>
        </p:spPr>
        <p:txBody>
          <a:bodyPr vert="horz" wrap="square" rtlCol="0">
            <a:spAutoFit/>
          </a:bodyPr>
          <a:lstStyle/>
          <a:p>
            <a:r>
              <a:rPr lang="en-US" sz="2800" b="1">
                <a:solidFill>
                  <a:srgbClr val="1B2A4A"/>
                </a:solidFill>
                <a:latin typeface="Calibri" panose="020F0502020204030204" pitchFamily="34" charset="0"/>
              </a:rPr>
              <a:t>P&amp;L Summary Dashboard</a:t>
            </a:r>
          </a:p>
        </p:txBody>
      </p:sp>
      <p:sp>
        <p:nvSpPr>
          <p:cNvPr id="4" name="TextBox 3">
            <a:extLst>
              <a:ext uri="{FF2B5EF4-FFF2-40B4-BE49-F238E27FC236}">
                <a16:creationId xmlns:a16="http://schemas.microsoft.com/office/drawing/2014/main" id="{1214A013-403B-4557-73A4-107D05DD9878}"/>
              </a:ext>
            </a:extLst>
          </p:cNvPr>
          <p:cNvSpPr txBox="1"/>
          <p:nvPr/>
        </p:nvSpPr>
        <p:spPr>
          <a:xfrm>
            <a:off x="533400" y="762000"/>
            <a:ext cx="10922000" cy="292388"/>
          </a:xfrm>
          <a:prstGeom prst="rect">
            <a:avLst/>
          </a:prstGeom>
          <a:noFill/>
        </p:spPr>
        <p:txBody>
          <a:bodyPr vert="horz" rtlCol="0">
            <a:spAutoFit/>
          </a:bodyPr>
          <a:lstStyle/>
          <a:p>
            <a:r>
              <a:rPr lang="en-US" sz="1300">
                <a:solidFill>
                  <a:srgbClr val="8C8C8C"/>
                </a:solidFill>
                <a:latin typeface="Calibri" panose="020F0502020204030204" pitchFamily="34" charset="0"/>
              </a:rPr>
              <a:t>Revenue, opex, operating profit and margin, 36 months</a:t>
            </a:r>
          </a:p>
        </p:txBody>
      </p:sp>
      <p:cxnSp>
        <p:nvCxnSpPr>
          <p:cNvPr id="5" name="Straight Connector 4">
            <a:extLst>
              <a:ext uri="{FF2B5EF4-FFF2-40B4-BE49-F238E27FC236}">
                <a16:creationId xmlns:a16="http://schemas.microsoft.com/office/drawing/2014/main" id="{9682BA27-1D0A-57BC-6E3A-C5C1B17E54A6}"/>
              </a:ext>
            </a:extLst>
          </p:cNvPr>
          <p:cNvCxnSpPr/>
          <p:nvPr/>
        </p:nvCxnSpPr>
        <p:spPr>
          <a:xfrm>
            <a:off x="508000" y="1092200"/>
            <a:ext cx="11176000" cy="0"/>
          </a:xfrm>
          <a:prstGeom prst="line">
            <a:avLst/>
          </a:prstGeom>
          <a:ln w="15875">
            <a:solidFill>
              <a:srgbClr val="EBEEF2"/>
            </a:solidFill>
          </a:ln>
        </p:spPr>
        <p:style>
          <a:lnRef idx="2">
            <a:schemeClr val="accent1"/>
          </a:lnRef>
          <a:fillRef idx="0">
            <a:schemeClr val="accent1"/>
          </a:fillRef>
          <a:effectRef idx="1">
            <a:schemeClr val="accent1"/>
          </a:effectRef>
          <a:fontRef idx="minor">
            <a:schemeClr val="tx1"/>
          </a:fontRef>
        </p:style>
      </p:cxnSp>
      <p:graphicFrame>
        <p:nvGraphicFramePr>
          <p:cNvPr id="6" name="Chart 5">
            <a:extLst>
              <a:ext uri="{FF2B5EF4-FFF2-40B4-BE49-F238E27FC236}">
                <a16:creationId xmlns:a16="http://schemas.microsoft.com/office/drawing/2014/main" id="{B6BF3271-3D21-65A0-4179-EC1B6FCFEF1D}"/>
              </a:ext>
            </a:extLst>
          </p:cNvPr>
          <p:cNvGraphicFramePr/>
          <p:nvPr>
            <p:extLst>
              <p:ext uri="{D42A27DB-BD31-4B8C-83A1-F6EECF244321}">
                <p14:modId xmlns:p14="http://schemas.microsoft.com/office/powerpoint/2010/main" val="1592184558"/>
              </p:ext>
            </p:extLst>
          </p:nvPr>
        </p:nvGraphicFramePr>
        <p:xfrm>
          <a:off x="508000" y="1270000"/>
          <a:ext cx="11176000" cy="48260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88A62082-5030-B37F-FB3C-4507EBB55958}"/>
              </a:ext>
            </a:extLst>
          </p:cNvPr>
          <p:cNvSpPr txBox="1"/>
          <p:nvPr/>
        </p:nvSpPr>
        <p:spPr>
          <a:xfrm>
            <a:off x="508000" y="6502400"/>
            <a:ext cx="11176000" cy="230832"/>
          </a:xfrm>
          <a:prstGeom prst="rect">
            <a:avLst/>
          </a:prstGeom>
          <a:noFill/>
        </p:spPr>
        <p:txBody>
          <a:bodyPr vert="horz" rtlCol="0">
            <a:spAutoFit/>
          </a:bodyPr>
          <a:lstStyle/>
          <a:p>
            <a:r>
              <a:rPr lang="en-US" sz="900" i="1">
                <a:solidFill>
                  <a:srgbClr val="8C8C8C"/>
                </a:solidFill>
                <a:latin typeface="Calibri" panose="020F0502020204030204" pitchFamily="34" charset="0"/>
              </a:rPr>
              <a:t>Note: source data has no separate COGS line, so 'Operating Profit' = Total Revenue minus all Opex (Sales &amp; Marketing + R&amp;D + Customer Success + G&amp;A). This is operating margin, not gross margin in the standard accounting sense.</a:t>
            </a:r>
          </a:p>
        </p:txBody>
      </p:sp>
    </p:spTree>
    <p:extLst>
      <p:ext uri="{BB962C8B-B14F-4D97-AF65-F5344CB8AC3E}">
        <p14:creationId xmlns:p14="http://schemas.microsoft.com/office/powerpoint/2010/main" val="40006250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778</Words>
  <Application>Microsoft Office PowerPoint</Application>
  <PresentationFormat>Widescreen</PresentationFormat>
  <Paragraphs>63</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Aptos</vt:lpstr>
      <vt:lpstr>Aptos Display</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Eden Luzon</dc:creator>
  <cp:lastModifiedBy>Eden Luzon</cp:lastModifiedBy>
  <cp:revision>2</cp:revision>
  <dcterms:created xsi:type="dcterms:W3CDTF">2026-07-16T08:44:12Z</dcterms:created>
  <dcterms:modified xsi:type="dcterms:W3CDTF">2026-07-16T08:53:22Z</dcterms:modified>
</cp:coreProperties>
</file>